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6" r:id="rId3"/>
    <p:sldId id="259" r:id="rId4"/>
    <p:sldId id="279" r:id="rId5"/>
    <p:sldId id="291" r:id="rId6"/>
    <p:sldId id="262" r:id="rId7"/>
    <p:sldId id="270" r:id="rId8"/>
    <p:sldId id="283" r:id="rId9"/>
    <p:sldId id="272" r:id="rId10"/>
    <p:sldId id="288" r:id="rId11"/>
    <p:sldId id="266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212"/>
    <a:srgbClr val="FDF3DA"/>
    <a:srgbClr val="84BA4B"/>
    <a:srgbClr val="155679"/>
    <a:srgbClr val="112E4A"/>
    <a:srgbClr val="325800"/>
    <a:srgbClr val="7DD330"/>
    <a:srgbClr val="00CC00"/>
    <a:srgbClr val="0C7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50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11/25/2017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49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3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7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07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11/25/2017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26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11/25/2017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15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11/25/2017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84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11/25/2017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640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11/25/2017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38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11/25/2017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4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3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11/25/2017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C:\Users\Coucou\Documents\Websites\Powerpoint Templates\New\Sources\31B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7812088" y="6372225"/>
            <a:ext cx="121443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cs-CZ" b="1">
                <a:solidFill>
                  <a:schemeClr val="bg1"/>
                </a:solidFill>
              </a:rPr>
              <a:t>Page </a:t>
            </a:r>
            <a:fld id="{3F60AA1F-D1B0-44DC-BF71-29A50557EE5D}" type="slidenum">
              <a:rPr lang="fr-FR" altLang="cs-CZ" b="1">
                <a:solidFill>
                  <a:schemeClr val="bg1"/>
                </a:solidFill>
              </a:rPr>
              <a:pPr eaLnBrk="1" hangingPunct="1"/>
              <a:t>‹#›</a:t>
            </a:fld>
            <a:endParaRPr lang="fr-FR" altLang="cs-CZ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090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36"/>
            <a:ext cx="9180512" cy="6903478"/>
          </a:xfrm>
          <a:prstGeom prst="rect">
            <a:avLst/>
          </a:prstGeom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34181" y="132832"/>
            <a:ext cx="8712150" cy="731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000" tIns="180000" rIns="180000" bIns="18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5400" b="1" dirty="0">
                <a:solidFill>
                  <a:srgbClr val="392212"/>
                </a:solidFill>
                <a:latin typeface="Verdana" panose="020B0604030504040204" pitchFamily="34" charset="0"/>
              </a:rPr>
              <a:t>Organizační zpravodaj</a:t>
            </a:r>
          </a:p>
          <a:p>
            <a:pPr algn="ctr" eaLnBrk="1" hangingPunct="1"/>
            <a:r>
              <a:rPr lang="cs-CZ" altLang="cs-CZ" sz="4400" b="1" i="1" dirty="0">
                <a:solidFill>
                  <a:srgbClr val="392212"/>
                </a:solidFill>
                <a:latin typeface="Verdana" panose="020B0604030504040204" pitchFamily="34" charset="0"/>
              </a:rPr>
              <a:t>Delf – Tomáš Svoboda</a:t>
            </a:r>
            <a:endParaRPr lang="fr-FR" altLang="cs-CZ" sz="4400" i="1" dirty="0">
              <a:solidFill>
                <a:srgbClr val="392212"/>
              </a:solidFill>
            </a:endParaRPr>
          </a:p>
          <a:p>
            <a:pPr algn="ctr" eaLnBrk="1" hangingPunct="1"/>
            <a:endParaRPr lang="cs-CZ" altLang="cs-CZ" sz="5400" b="1" dirty="0">
              <a:solidFill>
                <a:srgbClr val="392212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cs-CZ" altLang="cs-CZ" sz="4400" b="1" dirty="0">
              <a:solidFill>
                <a:srgbClr val="392212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cs-CZ" altLang="cs-CZ" sz="5400" b="1" dirty="0">
              <a:solidFill>
                <a:srgbClr val="392212"/>
              </a:solidFill>
              <a:latin typeface="Verdana" panose="020B0604030504040204" pitchFamily="34" charset="0"/>
            </a:endParaRPr>
          </a:p>
          <a:p>
            <a:pPr algn="ctr" eaLnBrk="1" hangingPunct="1"/>
            <a:endParaRPr lang="fr-FR" altLang="cs-CZ" sz="4800" b="1" dirty="0">
              <a:solidFill>
                <a:srgbClr val="392212"/>
              </a:solidFill>
              <a:latin typeface="Verdana" panose="020B0604030504040204" pitchFamily="34" charset="0"/>
            </a:endParaRPr>
          </a:p>
          <a:p>
            <a:pPr algn="ctr" eaLnBrk="1" hangingPunct="1"/>
            <a:r>
              <a:rPr lang="cs-CZ" altLang="cs-CZ" sz="2800" b="1" i="1" dirty="0">
                <a:solidFill>
                  <a:srgbClr val="392212"/>
                </a:solidFill>
                <a:latin typeface="Verdana" panose="020B0604030504040204" pitchFamily="34" charset="0"/>
              </a:rPr>
              <a:t>Výjezdní zasedání ORJ Hodonín</a:t>
            </a:r>
            <a:br>
              <a:rPr lang="cs-CZ" altLang="cs-CZ" sz="2800" b="1" i="1" dirty="0">
                <a:solidFill>
                  <a:srgbClr val="392212"/>
                </a:solidFill>
                <a:latin typeface="Verdana" panose="020B0604030504040204" pitchFamily="34" charset="0"/>
              </a:rPr>
            </a:br>
            <a:r>
              <a:rPr lang="cs-CZ" altLang="cs-CZ" sz="2800" b="1" i="1" dirty="0">
                <a:solidFill>
                  <a:srgbClr val="392212"/>
                </a:solidFill>
                <a:latin typeface="Verdana" panose="020B0604030504040204" pitchFamily="34" charset="0"/>
              </a:rPr>
              <a:t>25. 11. 2017</a:t>
            </a:r>
          </a:p>
          <a:p>
            <a:pPr algn="ctr" eaLnBrk="1" hangingPunct="1"/>
            <a:endParaRPr lang="cs-CZ" altLang="cs-CZ" sz="2800" b="1" i="1" dirty="0">
              <a:solidFill>
                <a:srgbClr val="39221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250825" y="169863"/>
            <a:ext cx="53511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u="sng" dirty="0">
                <a:solidFill>
                  <a:srgbClr val="392212"/>
                </a:solidFill>
                <a:latin typeface="Verdana" panose="020B0604030504040204" pitchFamily="34" charset="0"/>
              </a:rPr>
              <a:t>Organizační zpravodaj</a:t>
            </a:r>
            <a:endParaRPr lang="fr-FR" altLang="cs-CZ" sz="3200" u="sng" dirty="0">
              <a:solidFill>
                <a:srgbClr val="392212"/>
              </a:solidFill>
            </a:endParaRP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1367644" y="940187"/>
            <a:ext cx="640871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3600" b="1" dirty="0">
                <a:solidFill>
                  <a:srgbClr val="392212"/>
                </a:solidFill>
                <a:latin typeface="Verdana" pitchFamily="34" charset="0"/>
              </a:rPr>
              <a:t>24. 11. 2007 - ???</a:t>
            </a:r>
          </a:p>
        </p:txBody>
      </p:sp>
      <p:pic>
        <p:nvPicPr>
          <p:cNvPr id="1026" name="Picture 2" descr="https://previews.123rf.com/images/zerbor/zerbor1410/zerbor141000098/32503875-Birthday-cake-with-burning-candle-number-10-Stock-Photo-years.jpg">
            <a:extLst>
              <a:ext uri="{FF2B5EF4-FFF2-40B4-BE49-F238E27FC236}">
                <a16:creationId xmlns:a16="http://schemas.microsoft.com/office/drawing/2014/main" xmlns="" id="{8ED97A47-6F2E-40FD-A020-80F2A4F0F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51" y="4137842"/>
            <a:ext cx="2410098" cy="22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7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3414713" y="1912938"/>
            <a:ext cx="1931987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4800">
                <a:solidFill>
                  <a:srgbClr val="392212"/>
                </a:solidFill>
              </a:rPr>
              <a:t>Konec</a:t>
            </a:r>
            <a:endParaRPr lang="fr-FR" altLang="cs-CZ" sz="3200">
              <a:solidFill>
                <a:srgbClr val="39221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250825" y="169863"/>
            <a:ext cx="3937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u="sng" dirty="0">
                <a:solidFill>
                  <a:srgbClr val="392212"/>
                </a:solidFill>
                <a:latin typeface="Verdana" panose="020B0604030504040204" pitchFamily="34" charset="0"/>
              </a:rPr>
              <a:t>Registrace 2018</a:t>
            </a:r>
            <a:endParaRPr lang="fr-FR" altLang="cs-CZ" sz="3200" u="sng" dirty="0">
              <a:solidFill>
                <a:srgbClr val="392212"/>
              </a:solidFill>
            </a:endParaRP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250826" y="754062"/>
            <a:ext cx="8066088" cy="468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cs-CZ" altLang="cs-CZ" sz="2000" b="1" dirty="0">
              <a:solidFill>
                <a:srgbClr val="392212"/>
              </a:solidFill>
              <a:latin typeface="Verdana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rgbClr val="392212"/>
                </a:solidFill>
                <a:latin typeface="Verdana" pitchFamily="34" charset="0"/>
              </a:rPr>
              <a:t>Směrnice k registraci 2018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rgbClr val="392212"/>
                </a:solidFill>
                <a:latin typeface="Verdana" pitchFamily="34" charset="0"/>
              </a:rPr>
              <a:t>Směrnice k evidenci členů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rgbClr val="392212"/>
                </a:solidFill>
                <a:latin typeface="Verdana" pitchFamily="34" charset="0"/>
              </a:rPr>
              <a:t>Průběžná evidence</a:t>
            </a: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rgbClr val="392212"/>
                </a:solidFill>
                <a:latin typeface="Verdana" pitchFamily="34" charset="0"/>
              </a:rPr>
              <a:t>Okres zpřístupní střediskům </a:t>
            </a:r>
            <a:r>
              <a:rPr lang="en-US" altLang="cs-CZ" sz="2000" b="1" dirty="0">
                <a:solidFill>
                  <a:srgbClr val="392212"/>
                </a:solidFill>
                <a:latin typeface="Verdana" pitchFamily="34" charset="0"/>
              </a:rPr>
              <a:t>~</a:t>
            </a:r>
            <a:r>
              <a:rPr lang="cs-CZ" altLang="cs-CZ" sz="2000" b="1" dirty="0">
                <a:solidFill>
                  <a:srgbClr val="392212"/>
                </a:solidFill>
                <a:latin typeface="Verdana" pitchFamily="34" charset="0"/>
              </a:rPr>
              <a:t> 10. 12. 2017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rgbClr val="392212"/>
                </a:solidFill>
                <a:latin typeface="Verdana" pitchFamily="34" charset="0"/>
              </a:rPr>
              <a:t>Střediska založí do 31. 12. 2017</a:t>
            </a:r>
            <a:endParaRPr lang="en-US" altLang="cs-CZ" sz="2000" b="1" dirty="0">
              <a:solidFill>
                <a:srgbClr val="392212"/>
              </a:solidFill>
              <a:latin typeface="Verdana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rgbClr val="392212"/>
                </a:solidFill>
                <a:latin typeface="Verdana" pitchFamily="34" charset="0"/>
              </a:rPr>
              <a:t>Správně založené registrační kategorie</a:t>
            </a: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000" b="1" dirty="0">
                <a:solidFill>
                  <a:srgbClr val="392212"/>
                </a:solidFill>
                <a:latin typeface="Verdana" pitchFamily="34" charset="0"/>
              </a:rPr>
              <a:t>Střediska odevzdají do </a:t>
            </a:r>
            <a:r>
              <a:rPr lang="cs-CZ" altLang="cs-CZ" sz="2800" b="1" dirty="0">
                <a:solidFill>
                  <a:srgbClr val="392212"/>
                </a:solidFill>
                <a:latin typeface="Verdana" pitchFamily="34" charset="0"/>
              </a:rPr>
              <a:t>29. 1. 2018</a:t>
            </a:r>
            <a:endParaRPr lang="cs-CZ" altLang="cs-CZ" sz="2000" b="1" dirty="0">
              <a:solidFill>
                <a:srgbClr val="392212"/>
              </a:solidFill>
              <a:latin typeface="Verdana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cs-CZ" altLang="cs-CZ" sz="2000" b="1" dirty="0">
              <a:solidFill>
                <a:srgbClr val="392212"/>
              </a:solidFill>
              <a:latin typeface="Verdana" pitchFamily="34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cs-CZ" altLang="cs-CZ" sz="2000" b="1" dirty="0">
              <a:solidFill>
                <a:srgbClr val="392212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605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250825" y="169863"/>
            <a:ext cx="39372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u="sng" dirty="0">
                <a:solidFill>
                  <a:srgbClr val="392212"/>
                </a:solidFill>
                <a:latin typeface="Verdana" panose="020B0604030504040204" pitchFamily="34" charset="0"/>
              </a:rPr>
              <a:t>Registrace 2018</a:t>
            </a:r>
            <a:endParaRPr lang="fr-FR" altLang="cs-CZ" sz="3200" u="sng" dirty="0">
              <a:solidFill>
                <a:srgbClr val="39221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" y="2348880"/>
            <a:ext cx="9072439" cy="3744416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xmlns="" id="{A08BEF2F-CB06-49E7-9235-09BD557071B0}"/>
              </a:ext>
            </a:extLst>
          </p:cNvPr>
          <p:cNvSpPr/>
          <p:nvPr/>
        </p:nvSpPr>
        <p:spPr>
          <a:xfrm>
            <a:off x="250825" y="1043927"/>
            <a:ext cx="59053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b="1" dirty="0">
                <a:solidFill>
                  <a:srgbClr val="392212"/>
                </a:solidFill>
                <a:latin typeface="Verdana" pitchFamily="34" charset="0"/>
              </a:rPr>
              <a:t>Zpracovatelé registrace – změny?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51520" y="196289"/>
            <a:ext cx="82257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u="sng" dirty="0">
                <a:solidFill>
                  <a:srgbClr val="392212"/>
                </a:solidFill>
                <a:latin typeface="Verdana" panose="020B0604030504040204" pitchFamily="34" charset="0"/>
              </a:rPr>
              <a:t>Skauti v okrese Hodonín v r. 2017</a:t>
            </a:r>
            <a:endParaRPr lang="fr-FR" altLang="cs-CZ" sz="3200" u="sng" dirty="0">
              <a:solidFill>
                <a:srgbClr val="392212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6E0F9037-7602-4DDA-B56D-1E3A5DC44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387" y="836712"/>
            <a:ext cx="8253225" cy="53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2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800100"/>
            <a:ext cx="7810500" cy="5257800"/>
          </a:xfrm>
          <a:prstGeom prst="rect">
            <a:avLst/>
          </a:prstGeom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51520" y="196289"/>
            <a:ext cx="82257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u="sng" dirty="0">
                <a:solidFill>
                  <a:srgbClr val="392212"/>
                </a:solidFill>
                <a:latin typeface="Verdana" panose="020B0604030504040204" pitchFamily="34" charset="0"/>
              </a:rPr>
              <a:t>Skauti v okrese Hodonín v r. 2016</a:t>
            </a:r>
            <a:endParaRPr lang="fr-FR" altLang="cs-CZ" sz="3200" u="sng" dirty="0">
              <a:solidFill>
                <a:srgbClr val="392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9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7"/>
          <p:cNvSpPr txBox="1">
            <a:spLocks noChangeArrowheads="1"/>
          </p:cNvSpPr>
          <p:nvPr/>
        </p:nvSpPr>
        <p:spPr bwMode="auto">
          <a:xfrm>
            <a:off x="250825" y="169863"/>
            <a:ext cx="46815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u="sng">
                <a:solidFill>
                  <a:srgbClr val="392212"/>
                </a:solidFill>
                <a:latin typeface="Verdana" panose="020B0604030504040204" pitchFamily="34" charset="0"/>
              </a:rPr>
              <a:t>Okresní konference</a:t>
            </a:r>
            <a:endParaRPr lang="fr-FR" altLang="cs-CZ" sz="3200" u="sng">
              <a:solidFill>
                <a:srgbClr val="392212"/>
              </a:solidFill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2266950" y="692150"/>
            <a:ext cx="6049963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endParaRPr lang="cs-CZ" altLang="cs-CZ" sz="2000" b="1">
              <a:solidFill>
                <a:srgbClr val="392212"/>
              </a:solidFill>
              <a:latin typeface="Verdana" panose="020B060403050404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cs-CZ" altLang="cs-CZ" sz="2000" b="1">
                <a:solidFill>
                  <a:srgbClr val="392212"/>
                </a:solidFill>
                <a:latin typeface="Verdana" panose="020B0604030504040204" pitchFamily="34" charset="0"/>
              </a:rPr>
              <a:t>okres-hodonin-orj@skaut.cz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cs-CZ" altLang="cs-CZ" sz="2000" b="1">
              <a:solidFill>
                <a:srgbClr val="392212"/>
              </a:solidFill>
              <a:latin typeface="Verdana" panose="020B060403050404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cs-CZ" altLang="cs-CZ" sz="2000" b="1">
                <a:solidFill>
                  <a:srgbClr val="392212"/>
                </a:solidFill>
                <a:latin typeface="Verdana" panose="020B0604030504040204" pitchFamily="34" charset="0"/>
              </a:rPr>
              <a:t>okres-hodonin-zpravodaj@skaut.cz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cs-CZ" altLang="cs-CZ" sz="2000" b="1">
              <a:solidFill>
                <a:srgbClr val="392212"/>
              </a:solidFill>
              <a:latin typeface="Verdana" panose="020B060403050404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cs-CZ" altLang="cs-CZ" sz="2000" b="1">
                <a:solidFill>
                  <a:srgbClr val="392212"/>
                </a:solidFill>
                <a:latin typeface="Verdana" panose="020B0604030504040204" pitchFamily="34" charset="0"/>
              </a:rPr>
              <a:t>okres-hodonin@skaut.cz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cs-CZ" altLang="cs-CZ" sz="2000" b="1">
              <a:solidFill>
                <a:srgbClr val="392212"/>
              </a:solidFill>
              <a:latin typeface="Verdana" panose="020B0604030504040204" pitchFamily="34" charset="0"/>
            </a:endParaRP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cs-CZ" altLang="cs-CZ" sz="2000" b="1">
                <a:solidFill>
                  <a:srgbClr val="392212"/>
                </a:solidFill>
                <a:latin typeface="Verdana" panose="020B0604030504040204" pitchFamily="34" charset="0"/>
              </a:rPr>
              <a:t>okres-hodonin-aktuality@skaut.cz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endParaRPr lang="fr-FR" altLang="cs-CZ" sz="2000" b="1">
              <a:solidFill>
                <a:srgbClr val="392212"/>
              </a:solidFill>
              <a:latin typeface="Verdana" panose="020B0604030504040204" pitchFamily="34" charset="0"/>
            </a:endParaRP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914400"/>
            <a:ext cx="80391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302104" y="3455319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116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275273" y="3916695"/>
            <a:ext cx="1188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12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870249" y="3055387"/>
            <a:ext cx="1188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14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547915" y="2060848"/>
            <a:ext cx="11883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92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C98ED284-899C-4589-9513-9D488D0B5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5328" y="1122362"/>
            <a:ext cx="294612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9999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0" tIns="180000" rIns="180000" bIns="180000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171450" indent="-171450" algn="just" eaLnBrk="1" hangingPunct="1">
              <a:buFont typeface="Arial" panose="020B0604020202020204" pitchFamily="34" charset="0"/>
              <a:buChar char="•"/>
            </a:pPr>
            <a:r>
              <a:rPr lang="cs-CZ" altLang="cs-CZ" sz="1600" b="1" dirty="0">
                <a:solidFill>
                  <a:srgbClr val="392212"/>
                </a:solidFill>
                <a:latin typeface="Verdana" panose="020B0604030504040204" pitchFamily="34" charset="0"/>
              </a:rPr>
              <a:t>orjhodonin@skaut.cz</a:t>
            </a:r>
            <a:endParaRPr lang="fr-FR" altLang="cs-CZ" sz="1600" b="1" dirty="0">
              <a:solidFill>
                <a:srgbClr val="392212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6B463865-64D4-4DFC-8549-247C71D17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99"/>
            <a:ext cx="7121376" cy="5857801"/>
          </a:xfrm>
          <a:prstGeom prst="rect">
            <a:avLst/>
          </a:prstGeom>
        </p:spPr>
      </p:pic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250825" y="169863"/>
            <a:ext cx="17796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u="sng" dirty="0">
                <a:solidFill>
                  <a:srgbClr val="392212"/>
                </a:solidFill>
                <a:latin typeface="Verdana" panose="020B0604030504040204" pitchFamily="34" charset="0"/>
              </a:rPr>
              <a:t>Tábory</a:t>
            </a:r>
            <a:endParaRPr lang="fr-FR" altLang="cs-CZ" sz="3200" u="sng" dirty="0">
              <a:solidFill>
                <a:srgbClr val="392212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063303"/>
              </p:ext>
            </p:extLst>
          </p:nvPr>
        </p:nvGraphicFramePr>
        <p:xfrm>
          <a:off x="5508104" y="169860"/>
          <a:ext cx="3491880" cy="2452114"/>
        </p:xfrm>
        <a:graphic>
          <a:graphicData uri="http://schemas.openxmlformats.org/drawingml/2006/table">
            <a:tbl>
              <a:tblPr/>
              <a:tblGrid>
                <a:gridCol w="1953499">
                  <a:extLst>
                    <a:ext uri="{9D8B030D-6E8A-4147-A177-3AD203B41FA5}">
                      <a16:colId xmlns:a16="http://schemas.microsoft.com/office/drawing/2014/main" xmlns="" val="400314548"/>
                    </a:ext>
                  </a:extLst>
                </a:gridCol>
                <a:gridCol w="1538381">
                  <a:extLst>
                    <a:ext uri="{9D8B030D-6E8A-4147-A177-3AD203B41FA5}">
                      <a16:colId xmlns:a16="http://schemas.microsoft.com/office/drawing/2014/main" xmlns="" val="410700992"/>
                    </a:ext>
                  </a:extLst>
                </a:gridCol>
              </a:tblGrid>
              <a:tr h="3755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</a:t>
                      </a:r>
                      <a:r>
                        <a:rPr lang="cs-CZ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tředisko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Táborů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4226207"/>
                  </a:ext>
                </a:extLst>
              </a:tr>
              <a:tr h="2987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Kyjov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 (+1)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4469586"/>
                  </a:ext>
                </a:extLst>
              </a:tr>
              <a:tr h="280525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Čejka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 (-1)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2812183"/>
                  </a:ext>
                </a:extLst>
              </a:tr>
              <a:tr h="2987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Ratíškovice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3474565"/>
                  </a:ext>
                </a:extLst>
              </a:tr>
              <a:tr h="2987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Mikulčice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9724471"/>
                  </a:ext>
                </a:extLst>
              </a:tr>
              <a:tr h="2987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Přátelství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158771"/>
                  </a:ext>
                </a:extLst>
              </a:tr>
              <a:tr h="2987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Ichthys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 (+1)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5523007"/>
                  </a:ext>
                </a:extLst>
              </a:tr>
              <a:tr h="29878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Celkem: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16 (+1)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94226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250825" y="169863"/>
            <a:ext cx="17796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u="sng" dirty="0">
                <a:solidFill>
                  <a:srgbClr val="392212"/>
                </a:solidFill>
                <a:latin typeface="Verdana" panose="020B0604030504040204" pitchFamily="34" charset="0"/>
              </a:rPr>
              <a:t>Tábory</a:t>
            </a:r>
            <a:endParaRPr lang="fr-FR" altLang="cs-CZ" sz="3200" u="sng" dirty="0">
              <a:solidFill>
                <a:srgbClr val="392212"/>
              </a:solidFill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xmlns="" id="{681D7713-3120-411D-824D-53921D0C9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342757"/>
              </p:ext>
            </p:extLst>
          </p:nvPr>
        </p:nvGraphicFramePr>
        <p:xfrm>
          <a:off x="257040" y="908720"/>
          <a:ext cx="8635439" cy="5688631"/>
        </p:xfrm>
        <a:graphic>
          <a:graphicData uri="http://schemas.openxmlformats.org/drawingml/2006/table">
            <a:tbl>
              <a:tblPr/>
              <a:tblGrid>
                <a:gridCol w="1153796">
                  <a:extLst>
                    <a:ext uri="{9D8B030D-6E8A-4147-A177-3AD203B41FA5}">
                      <a16:colId xmlns:a16="http://schemas.microsoft.com/office/drawing/2014/main" xmlns="" val="1331253951"/>
                    </a:ext>
                  </a:extLst>
                </a:gridCol>
                <a:gridCol w="784900">
                  <a:extLst>
                    <a:ext uri="{9D8B030D-6E8A-4147-A177-3AD203B41FA5}">
                      <a16:colId xmlns:a16="http://schemas.microsoft.com/office/drawing/2014/main" xmlns="" val="252394217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202284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455828715"/>
                    </a:ext>
                  </a:extLst>
                </a:gridCol>
                <a:gridCol w="1579901">
                  <a:extLst>
                    <a:ext uri="{9D8B030D-6E8A-4147-A177-3AD203B41FA5}">
                      <a16:colId xmlns:a16="http://schemas.microsoft.com/office/drawing/2014/main" xmlns="" val="565802903"/>
                    </a:ext>
                  </a:extLst>
                </a:gridCol>
                <a:gridCol w="1189852">
                  <a:extLst>
                    <a:ext uri="{9D8B030D-6E8A-4147-A177-3AD203B41FA5}">
                      <a16:colId xmlns:a16="http://schemas.microsoft.com/office/drawing/2014/main" xmlns="" val="1467923673"/>
                    </a:ext>
                  </a:extLst>
                </a:gridCol>
                <a:gridCol w="1766750">
                  <a:extLst>
                    <a:ext uri="{9D8B030D-6E8A-4147-A177-3AD203B41FA5}">
                      <a16:colId xmlns:a16="http://schemas.microsoft.com/office/drawing/2014/main" xmlns="" val="631834104"/>
                    </a:ext>
                  </a:extLst>
                </a:gridCol>
              </a:tblGrid>
              <a:tr h="17065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Číslo stř.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Počet</a:t>
                      </a:r>
                      <a:b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táborů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Součet</a:t>
                      </a:r>
                      <a:b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osobodnů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Součet</a:t>
                      </a:r>
                      <a:b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dětodnů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Součet nákladů na tábory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Průměrné náklady na osoboden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Průměrné náklady na dětoden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449320"/>
                  </a:ext>
                </a:extLst>
              </a:tr>
              <a:tr h="5688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625.02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1 055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183 920,00 Kč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174,33 Kč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225,12 Kč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5234210"/>
                  </a:ext>
                </a:extLst>
              </a:tr>
              <a:tr h="5688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625.03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1 305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1 080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170 600,00 Kč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130,73 Kč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18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157,96 Kč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5786918"/>
                  </a:ext>
                </a:extLst>
              </a:tr>
              <a:tr h="5688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625.04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2 129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1 744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299 600,00 Kč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140,72 Kč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171,79 Kč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436637"/>
                  </a:ext>
                </a:extLst>
              </a:tr>
              <a:tr h="5688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625.05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1 073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125 870,00 Kč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117,31 Kč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77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149,14 Kč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6476688"/>
                  </a:ext>
                </a:extLst>
              </a:tr>
              <a:tr h="5688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625.06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1 402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197 000,00 Kč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140,51 Kč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194,09 Kč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1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8436929"/>
                  </a:ext>
                </a:extLst>
              </a:tr>
              <a:tr h="5688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625.09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90 353,53 Kč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112,38 Kč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166,09 Kč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6321680"/>
                  </a:ext>
                </a:extLst>
              </a:tr>
              <a:tr h="56886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Celkem: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7 768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6 044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1 067 343,53 Kč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137,40 Kč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176,60 Kč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75887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812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250825" y="169863"/>
            <a:ext cx="602600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3200" b="1" u="sng" dirty="0">
                <a:solidFill>
                  <a:srgbClr val="392212"/>
                </a:solidFill>
                <a:latin typeface="Verdana" panose="020B0604030504040204" pitchFamily="34" charset="0"/>
              </a:rPr>
              <a:t>Dotace – webové stránky</a:t>
            </a:r>
            <a:endParaRPr lang="fr-FR" altLang="cs-CZ" sz="3200" u="sng" dirty="0">
              <a:solidFill>
                <a:srgbClr val="392212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1124744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625.02 Kyjov – </a:t>
            </a:r>
            <a:r>
              <a:rPr lang="cs-CZ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SPLNĚNO</a:t>
            </a:r>
            <a:r>
              <a:rPr lang="cs-CZ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s-CZ" sz="2000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625.03 Veselí - </a:t>
            </a:r>
            <a:r>
              <a:rPr lang="cs-CZ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SPLNĚNO</a:t>
            </a:r>
            <a:r>
              <a:rPr lang="cs-CZ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s-CZ" sz="2000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625.04 Ratíškovice - </a:t>
            </a:r>
            <a:r>
              <a:rPr lang="cs-CZ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SPLNĚNO</a:t>
            </a:r>
            <a:r>
              <a:rPr lang="cs-CZ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s-CZ" sz="2000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625.05 Mikulčice - </a:t>
            </a:r>
            <a:r>
              <a:rPr lang="cs-CZ" sz="2000" dirty="0">
                <a:solidFill>
                  <a:schemeClr val="accent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SPLNĚNO</a:t>
            </a:r>
            <a:r>
              <a:rPr lang="cs-CZ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cs-CZ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s-CZ" sz="2000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625.06 Hodonín -  </a:t>
            </a:r>
            <a:r>
              <a:rPr lang="cs-CZ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???</a:t>
            </a:r>
            <a:r>
              <a:rPr lang="cs-CZ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 (pozn. akce jen z roku 2015, poslední článek z května 2016)</a:t>
            </a:r>
            <a:br>
              <a:rPr lang="cs-CZ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cs-CZ" sz="2000" dirty="0">
              <a:solidFill>
                <a:srgbClr val="22222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625.09 Klobouky -  </a:t>
            </a:r>
            <a:r>
              <a:rPr lang="cs-CZ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???</a:t>
            </a:r>
            <a:r>
              <a:rPr lang="cs-CZ" sz="20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(pozn. poslední aktualita z 24.8.2015, následující akce tábory)</a:t>
            </a:r>
            <a:endParaRPr lang="cs-CZ" sz="2000" b="0" i="0" dirty="0">
              <a:solidFill>
                <a:srgbClr val="222222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4968</TotalTime>
  <Words>242</Words>
  <Application>Microsoft Office PowerPoint</Application>
  <PresentationFormat>Předvádění na obrazovce (4:3)</PresentationFormat>
  <Paragraphs>118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Floral Background</dc:title>
  <dc:creator>www.powerpointstyles.com</dc:creator>
  <cp:lastModifiedBy>Žýžala</cp:lastModifiedBy>
  <cp:revision>136</cp:revision>
  <dcterms:created xsi:type="dcterms:W3CDTF">2009-03-23T15:23:24Z</dcterms:created>
  <dcterms:modified xsi:type="dcterms:W3CDTF">2017-11-25T08:53:47Z</dcterms:modified>
</cp:coreProperties>
</file>