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0.jpg" ContentType="image/png"/>
  <Override PartName="/ppt/media/image12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71" r:id="rId5"/>
    <p:sldId id="295" r:id="rId6"/>
    <p:sldId id="296" r:id="rId7"/>
    <p:sldId id="294" r:id="rId8"/>
    <p:sldId id="301" r:id="rId9"/>
    <p:sldId id="303" r:id="rId10"/>
    <p:sldId id="302" r:id="rId11"/>
    <p:sldId id="304" r:id="rId12"/>
    <p:sldId id="305" r:id="rId13"/>
    <p:sldId id="306" r:id="rId14"/>
    <p:sldId id="307" r:id="rId15"/>
    <p:sldId id="308" r:id="rId16"/>
    <p:sldId id="309" r:id="rId17"/>
    <p:sldId id="265" r:id="rId18"/>
    <p:sldId id="311" r:id="rId19"/>
    <p:sldId id="312" r:id="rId20"/>
    <p:sldId id="292" r:id="rId21"/>
    <p:sldId id="285" r:id="rId22"/>
    <p:sldId id="310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2017</c:v>
                </c:pt>
              </c:strCache>
            </c:strRef>
          </c:tx>
          <c:invertIfNegative val="1"/>
          <c:cat>
            <c:strRef>
              <c:f>List1!$A$2:$A$7</c:f>
              <c:strCache>
                <c:ptCount val="6"/>
                <c:pt idx="0">
                  <c:v>Kyjov</c:v>
                </c:pt>
                <c:pt idx="1">
                  <c:v>Čejka</c:v>
                </c:pt>
                <c:pt idx="2">
                  <c:v>Ratíškovice</c:v>
                </c:pt>
                <c:pt idx="3">
                  <c:v>Mikulčice</c:v>
                </c:pt>
                <c:pt idx="4">
                  <c:v>Přátelství</c:v>
                </c:pt>
                <c:pt idx="5">
                  <c:v>Ichthys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228</c:v>
                </c:pt>
                <c:pt idx="1">
                  <c:v>137</c:v>
                </c:pt>
                <c:pt idx="2">
                  <c:v>220</c:v>
                </c:pt>
                <c:pt idx="3">
                  <c:v>101</c:v>
                </c:pt>
                <c:pt idx="4">
                  <c:v>151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F-409E-9137-0791A22C413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2018</c:v>
                </c:pt>
              </c:strCache>
            </c:strRef>
          </c:tx>
          <c:invertIfNegative val="1"/>
          <c:cat>
            <c:strRef>
              <c:f>List1!$A$2:$A$7</c:f>
              <c:strCache>
                <c:ptCount val="6"/>
                <c:pt idx="0">
                  <c:v>Kyjov</c:v>
                </c:pt>
                <c:pt idx="1">
                  <c:v>Čejka</c:v>
                </c:pt>
                <c:pt idx="2">
                  <c:v>Ratíškovice</c:v>
                </c:pt>
                <c:pt idx="3">
                  <c:v>Mikulčice</c:v>
                </c:pt>
                <c:pt idx="4">
                  <c:v>Přátelství</c:v>
                </c:pt>
                <c:pt idx="5">
                  <c:v>Ichthys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208</c:v>
                </c:pt>
                <c:pt idx="1">
                  <c:v>133</c:v>
                </c:pt>
                <c:pt idx="2">
                  <c:v>243</c:v>
                </c:pt>
                <c:pt idx="3">
                  <c:v>118</c:v>
                </c:pt>
                <c:pt idx="4">
                  <c:v>157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3F-409E-9137-0791A22C413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Kyjov</c:v>
                </c:pt>
                <c:pt idx="1">
                  <c:v>Čejka</c:v>
                </c:pt>
                <c:pt idx="2">
                  <c:v>Ratíškovice</c:v>
                </c:pt>
                <c:pt idx="3">
                  <c:v>Mikulčice</c:v>
                </c:pt>
                <c:pt idx="4">
                  <c:v>Přátelství</c:v>
                </c:pt>
                <c:pt idx="5">
                  <c:v>Ichthys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210</c:v>
                </c:pt>
                <c:pt idx="1">
                  <c:v>125</c:v>
                </c:pt>
                <c:pt idx="2">
                  <c:v>241</c:v>
                </c:pt>
                <c:pt idx="3">
                  <c:v>132</c:v>
                </c:pt>
                <c:pt idx="4">
                  <c:v>208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3F-409E-9137-0791A22C4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650752"/>
        <c:axId val="160652288"/>
        <c:axId val="0"/>
      </c:bar3DChart>
      <c:catAx>
        <c:axId val="16065075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60652288"/>
        <c:crosses val="autoZero"/>
        <c:auto val="1"/>
        <c:lblAlgn val="ctr"/>
        <c:lblOffset val="100"/>
        <c:noMultiLvlLbl val="1"/>
      </c:catAx>
      <c:valAx>
        <c:axId val="16065228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60650752"/>
        <c:crosses val="autoZero"/>
        <c:crossBetween val="between"/>
      </c:valAx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2019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Kyjov</c:v>
                </c:pt>
                <c:pt idx="1">
                  <c:v>Čejka</c:v>
                </c:pt>
                <c:pt idx="2">
                  <c:v>Ratíškovice</c:v>
                </c:pt>
                <c:pt idx="3">
                  <c:v>Mikulčice</c:v>
                </c:pt>
                <c:pt idx="4">
                  <c:v>Přátelství</c:v>
                </c:pt>
                <c:pt idx="5">
                  <c:v>Ichthys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210</c:v>
                </c:pt>
                <c:pt idx="1">
                  <c:v>125</c:v>
                </c:pt>
                <c:pt idx="2">
                  <c:v>241</c:v>
                </c:pt>
                <c:pt idx="3">
                  <c:v>132</c:v>
                </c:pt>
                <c:pt idx="4">
                  <c:v>208</c:v>
                </c:pt>
                <c:pt idx="5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4-47BE-A3E0-738D5321F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990000"/>
                </a:solidFill>
              </a:rPr>
              <a:t>Informace z OR 2016-2019</a:t>
            </a:r>
            <a:br>
              <a:rPr lang="cs-CZ" sz="3200" dirty="0">
                <a:solidFill>
                  <a:srgbClr val="990000"/>
                </a:solidFill>
              </a:rPr>
            </a:br>
            <a:r>
              <a:rPr lang="cs-CZ" sz="2000" dirty="0">
                <a:solidFill>
                  <a:srgbClr val="990000"/>
                </a:solidFill>
              </a:rPr>
              <a:t>okresní sněm, 23.11.2019, Kyjov</a:t>
            </a:r>
            <a:br>
              <a:rPr lang="cs-CZ" sz="2000" dirty="0">
                <a:solidFill>
                  <a:srgbClr val="990000"/>
                </a:solidFill>
              </a:rPr>
            </a:br>
            <a:br>
              <a:rPr lang="cs-CZ" sz="2000" dirty="0">
                <a:solidFill>
                  <a:srgbClr val="990000"/>
                </a:solidFill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B050"/>
                </a:solidFill>
              </a:rPr>
              <a:t>Junák – český skaut, okres Hodonín, z. s.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solidFill>
                  <a:srgbClr val="00B050"/>
                </a:solidFill>
              </a:rPr>
              <a:t>Mgr. Karel Ryba – Mýval </a:t>
            </a:r>
          </a:p>
          <a:p>
            <a:pPr algn="ctr">
              <a:spcBef>
                <a:spcPct val="50000"/>
              </a:spcBef>
            </a:pPr>
            <a:r>
              <a:rPr lang="cs-CZ" sz="1400" dirty="0">
                <a:solidFill>
                  <a:srgbClr val="00B050"/>
                </a:solidFill>
              </a:rPr>
              <a:t>místopředseda OR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210111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KYJOV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05" y="1600200"/>
            <a:ext cx="3045989" cy="4572000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Dožili jsme 100 let a pořádně jsme to oslavili na různých akcích</a:t>
            </a:r>
          </a:p>
          <a:p>
            <a:r>
              <a:rPr lang="cs-CZ" dirty="0"/>
              <a:t>Započali jsme nové směřování střediska s prioritou zlepšování vztahů a dobré spolupráce mezi oddíly</a:t>
            </a:r>
          </a:p>
          <a:p>
            <a:r>
              <a:rPr lang="cs-CZ" dirty="0"/>
              <a:t>Uspořádali jsme SR s vytvářením nového plánu střediska</a:t>
            </a:r>
          </a:p>
        </p:txBody>
      </p:sp>
    </p:spTree>
    <p:extLst>
      <p:ext uri="{BB962C8B-B14F-4D97-AF65-F5344CB8AC3E}">
        <p14:creationId xmlns:p14="http://schemas.microsoft.com/office/powerpoint/2010/main" val="3542491717"/>
      </p:ext>
    </p:extLst>
  </p:cSld>
  <p:clrMapOvr>
    <a:masterClrMapping/>
  </p:clrMapOvr>
  <p:transition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ČEJKA Veselí nad Moravou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/>
          </a:bodyPr>
          <a:lstStyle/>
          <a:p>
            <a:r>
              <a:rPr lang="cs-CZ" dirty="0"/>
              <a:t>Obnovili jsme velkou část táborového vybavení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Dobře jsme zvládli oslavy 100 let střediska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Máme novou posilu ve vedení střediska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023094947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RATÍŠKOVICE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/>
          </a:bodyPr>
          <a:lstStyle/>
          <a:p>
            <a:r>
              <a:rPr lang="cs-CZ" dirty="0"/>
              <a:t>Zachovali jsme růst členské základny</a:t>
            </a:r>
          </a:p>
          <a:p>
            <a:endParaRPr lang="cs-CZ" dirty="0"/>
          </a:p>
          <a:p>
            <a:r>
              <a:rPr lang="cs-CZ" dirty="0"/>
              <a:t>Nová posila ve vedení střediska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" y="1600200"/>
            <a:ext cx="3304032" cy="4572000"/>
          </a:xfrm>
        </p:spPr>
      </p:pic>
    </p:spTree>
    <p:extLst>
      <p:ext uri="{BB962C8B-B14F-4D97-AF65-F5344CB8AC3E}">
        <p14:creationId xmlns:p14="http://schemas.microsoft.com/office/powerpoint/2010/main" val="1197975353"/>
      </p:ext>
    </p:extLst>
  </p:cSld>
  <p:clrMapOvr>
    <a:masterClrMapping/>
  </p:clrMapOvr>
  <p:transition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MIKULČICE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/>
          </a:bodyPr>
          <a:lstStyle/>
          <a:p>
            <a:r>
              <a:rPr lang="cs-CZ" dirty="0"/>
              <a:t>Předání pořádání nejnáročnější akce </a:t>
            </a:r>
            <a:r>
              <a:rPr lang="cs-CZ" dirty="0" err="1"/>
              <a:t>Countrybál</a:t>
            </a:r>
            <a:r>
              <a:rPr lang="cs-CZ" dirty="0"/>
              <a:t> novému organizačnímu týmu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Mám posilu ve vedení střediska – jsme 3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Máme nové čekatele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6" y="1844823"/>
            <a:ext cx="3265826" cy="3762473"/>
          </a:xfrm>
        </p:spPr>
      </p:pic>
    </p:spTree>
    <p:extLst>
      <p:ext uri="{BB962C8B-B14F-4D97-AF65-F5344CB8AC3E}">
        <p14:creationId xmlns:p14="http://schemas.microsoft.com/office/powerpoint/2010/main" val="2297265751"/>
      </p:ext>
    </p:extLst>
  </p:cSld>
  <p:clrMapOvr>
    <a:masterClrMapping/>
  </p:clrMapOvr>
  <p:transition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PŘÁTELSTVÍ Hodonín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/>
          </a:bodyPr>
          <a:lstStyle/>
          <a:p>
            <a:r>
              <a:rPr lang="cs-CZ" dirty="0"/>
              <a:t>Uskutečnili jsme akci pro vedení střediska a oddílů – </a:t>
            </a:r>
            <a:r>
              <a:rPr lang="cs-CZ" dirty="0" err="1"/>
              <a:t>teambuilding</a:t>
            </a:r>
            <a:r>
              <a:rPr lang="cs-CZ" dirty="0"/>
              <a:t> (</a:t>
            </a:r>
            <a:r>
              <a:rPr lang="cs-CZ" dirty="0" err="1"/>
              <a:t>Grilovačka</a:t>
            </a:r>
            <a:r>
              <a:rPr lang="cs-CZ" dirty="0"/>
              <a:t>)</a:t>
            </a:r>
          </a:p>
          <a:p>
            <a:r>
              <a:rPr lang="cs-CZ" dirty="0"/>
              <a:t>Uspořádali jsme Svojsíkův závod pro okres</a:t>
            </a:r>
          </a:p>
          <a:p>
            <a:r>
              <a:rPr lang="cs-CZ" dirty="0"/>
              <a:t>Na přípravě Svojsíkova závodu se aktivně podílely všechny oddíly</a:t>
            </a:r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" y="1988840"/>
            <a:ext cx="3672407" cy="3672407"/>
          </a:xfrm>
        </p:spPr>
      </p:pic>
    </p:spTree>
    <p:extLst>
      <p:ext uri="{BB962C8B-B14F-4D97-AF65-F5344CB8AC3E}">
        <p14:creationId xmlns:p14="http://schemas.microsoft.com/office/powerpoint/2010/main" val="2838601591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ICHTHYS Klobouky u Brna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14120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Budování MTZ – doplňujeme vybavení na tábory</a:t>
            </a:r>
          </a:p>
          <a:p>
            <a:r>
              <a:rPr lang="cs-CZ" dirty="0"/>
              <a:t>Pomáháme přírodě (</a:t>
            </a:r>
            <a:r>
              <a:rPr lang="cs-CZ" dirty="0" err="1"/>
              <a:t>Gargazy</a:t>
            </a:r>
            <a:r>
              <a:rPr lang="cs-CZ" dirty="0"/>
              <a:t>), poskytujeme sociální služby lidem v našem okolí (potravinová sbírka)</a:t>
            </a:r>
          </a:p>
          <a:p>
            <a:r>
              <a:rPr lang="cs-CZ" dirty="0"/>
              <a:t>I přes různé názory táhneme za jeden provaz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6" y="1628800"/>
            <a:ext cx="2710814" cy="4066219"/>
          </a:xfrm>
        </p:spPr>
      </p:pic>
    </p:spTree>
    <p:extLst>
      <p:ext uri="{BB962C8B-B14F-4D97-AF65-F5344CB8AC3E}">
        <p14:creationId xmlns:p14="http://schemas.microsoft.com/office/powerpoint/2010/main" val="3285212665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OKRES HODONÍN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7" y="1484784"/>
            <a:ext cx="697113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3614"/>
      </p:ext>
    </p:extLst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42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rgbClr val="00B050"/>
                </a:solidFill>
              </a:rPr>
              <a:t>X. okresní JAMBOREE 2018; Tvůrčí dílna 2019</a:t>
            </a:r>
            <a:br>
              <a:rPr lang="cs-CZ" sz="1800" dirty="0">
                <a:solidFill>
                  <a:srgbClr val="00B050"/>
                </a:solidFill>
              </a:rPr>
            </a:b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067128" cy="3837040"/>
          </a:xfrm>
        </p:spPr>
        <p:txBody>
          <a:bodyPr>
            <a:normAutofit/>
          </a:bodyPr>
          <a:lstStyle/>
          <a:p>
            <a:endParaRPr lang="cs-CZ" b="1" cap="small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8239125" cy="27717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5976664" cy="3727633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42"/>
          </a:xfrm>
        </p:spPr>
        <p:txBody>
          <a:bodyPr>
            <a:normAutofit fontScale="90000"/>
          </a:bodyPr>
          <a:lstStyle/>
          <a:p>
            <a:r>
              <a:rPr lang="cs-CZ" sz="1800" dirty="0">
                <a:solidFill>
                  <a:srgbClr val="00B050"/>
                </a:solidFill>
              </a:rPr>
              <a:t>100 let </a:t>
            </a:r>
            <a:r>
              <a:rPr lang="cs-CZ" sz="1800" dirty="0" err="1">
                <a:solidFill>
                  <a:srgbClr val="00B050"/>
                </a:solidFill>
              </a:rPr>
              <a:t>ČeskoSlovenska</a:t>
            </a:r>
            <a:r>
              <a:rPr lang="cs-CZ" sz="1800" dirty="0">
                <a:solidFill>
                  <a:srgbClr val="00B050"/>
                </a:solidFill>
              </a:rPr>
              <a:t>, 50 let ORJ Hodonín, 20 let LK Velká Morava</a:t>
            </a:r>
            <a:br>
              <a:rPr lang="cs-CZ" sz="1800" dirty="0">
                <a:solidFill>
                  <a:srgbClr val="00B050"/>
                </a:solidFill>
              </a:rPr>
            </a:b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067128" cy="3837040"/>
          </a:xfrm>
        </p:spPr>
        <p:txBody>
          <a:bodyPr>
            <a:normAutofit/>
          </a:bodyPr>
          <a:lstStyle/>
          <a:p>
            <a:endParaRPr lang="cs-CZ" b="1" cap="small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6" name="Obrázek 5" descr="slavORJ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40968"/>
            <a:ext cx="4491981" cy="3368986"/>
          </a:xfrm>
          <a:prstGeom prst="rect">
            <a:avLst/>
          </a:prstGeom>
        </p:spPr>
      </p:pic>
      <p:pic>
        <p:nvPicPr>
          <p:cNvPr id="7" name="Zástupný symbol pro obsah 3" descr="50OR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369" y="548680"/>
            <a:ext cx="3645015" cy="2592288"/>
          </a:xfrm>
          <a:prstGeom prst="rect">
            <a:avLst/>
          </a:prstGeom>
        </p:spPr>
      </p:pic>
      <p:pic>
        <p:nvPicPr>
          <p:cNvPr id="8" name="Obrázek 7" descr="100let H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703906"/>
            <a:ext cx="3422754" cy="22818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804420" cy="180442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6819066" y="5805264"/>
            <a:ext cx="11309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345350597"/>
      </p:ext>
    </p:extLst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4294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00B050"/>
                </a:solidFill>
              </a:rPr>
              <a:t>Úspěšní jsou i jednotlivci – například JEAN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067128" cy="3837040"/>
          </a:xfrm>
        </p:spPr>
        <p:txBody>
          <a:bodyPr>
            <a:normAutofit/>
          </a:bodyPr>
          <a:lstStyle/>
          <a:p>
            <a:endParaRPr lang="cs-CZ" b="1" cap="small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940145"/>
            <a:ext cx="4104457" cy="56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7920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Členská základna 2017 – 2019</a:t>
            </a:r>
            <a:br>
              <a:rPr lang="cs-CZ" dirty="0">
                <a:solidFill>
                  <a:srgbClr val="00B050"/>
                </a:solidFill>
              </a:rPr>
            </a:br>
            <a:r>
              <a:rPr lang="cs-CZ" dirty="0">
                <a:solidFill>
                  <a:srgbClr val="00B050"/>
                </a:solidFill>
              </a:rPr>
              <a:t>2017 – 907; 2018 – 929; 2019 – 990 </a:t>
            </a:r>
            <a:r>
              <a:rPr lang="cs-CZ" sz="1400" dirty="0">
                <a:solidFill>
                  <a:srgbClr val="00B050"/>
                </a:solidFill>
              </a:rPr>
              <a:t> </a:t>
            </a:r>
            <a:endParaRPr lang="cs-CZ" dirty="0">
              <a:solidFill>
                <a:srgbClr val="00B05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9438067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693845" y="6373133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Kyjov</a:t>
            </a:r>
          </a:p>
        </p:txBody>
      </p:sp>
      <p:sp>
        <p:nvSpPr>
          <p:cNvPr id="5" name="Obdélník 4"/>
          <p:cNvSpPr/>
          <p:nvPr/>
        </p:nvSpPr>
        <p:spPr>
          <a:xfrm>
            <a:off x="1981315" y="6383627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Čejka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2829" y="6373133"/>
            <a:ext cx="6751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</a:t>
            </a:r>
            <a:r>
              <a:rPr lang="cs-CZ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37729" y="6373133"/>
            <a:ext cx="7136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Mik.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60440" y="6373133"/>
            <a:ext cx="13724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Přátelství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27244" y="6373133"/>
            <a:ext cx="10871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Ichthys</a:t>
            </a:r>
            <a:endParaRPr lang="cs-CZ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OR a její zpravodajové</a:t>
            </a:r>
            <a:br>
              <a:rPr lang="cs-CZ" dirty="0">
                <a:solidFill>
                  <a:srgbClr val="00B050"/>
                </a:solidFill>
              </a:rPr>
            </a:b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800" dirty="0">
                <a:solidFill>
                  <a:srgbClr val="0070C0"/>
                </a:solidFill>
              </a:rPr>
              <a:t>předseda Ing. Jiří </a:t>
            </a:r>
            <a:r>
              <a:rPr lang="cs-CZ" sz="1800" dirty="0" err="1">
                <a:solidFill>
                  <a:srgbClr val="0070C0"/>
                </a:solidFill>
              </a:rPr>
              <a:t>Stokláska</a:t>
            </a:r>
            <a:r>
              <a:rPr lang="cs-CZ" sz="1800" dirty="0">
                <a:solidFill>
                  <a:srgbClr val="0070C0"/>
                </a:solidFill>
              </a:rPr>
              <a:t> (</a:t>
            </a:r>
            <a:r>
              <a:rPr lang="cs-CZ" sz="1800" dirty="0" err="1">
                <a:solidFill>
                  <a:srgbClr val="0070C0"/>
                </a:solidFill>
              </a:rPr>
              <a:t>Hrach</a:t>
            </a:r>
            <a:r>
              <a:rPr lang="cs-CZ" sz="1800" dirty="0">
                <a:solidFill>
                  <a:srgbClr val="0070C0"/>
                </a:solidFill>
              </a:rPr>
              <a:t>) </a:t>
            </a:r>
          </a:p>
          <a:p>
            <a:r>
              <a:rPr lang="cs-CZ" sz="1800" dirty="0"/>
              <a:t>místopředseda Mgr. Karel Ryba (Mýval) </a:t>
            </a:r>
          </a:p>
          <a:p>
            <a:r>
              <a:rPr lang="cs-CZ" sz="1800" dirty="0">
                <a:solidFill>
                  <a:srgbClr val="0070C0"/>
                </a:solidFill>
              </a:rPr>
              <a:t>členové – volení   Ing. Stanislava </a:t>
            </a:r>
            <a:r>
              <a:rPr lang="cs-CZ" sz="1800" dirty="0" err="1">
                <a:solidFill>
                  <a:srgbClr val="0070C0"/>
                </a:solidFill>
              </a:rPr>
              <a:t>Lingová</a:t>
            </a:r>
            <a:r>
              <a:rPr lang="cs-CZ" sz="1800" dirty="0">
                <a:solidFill>
                  <a:srgbClr val="0070C0"/>
                </a:solidFill>
              </a:rPr>
              <a:t> (</a:t>
            </a:r>
            <a:r>
              <a:rPr lang="cs-CZ" sz="1800" dirty="0" err="1">
                <a:solidFill>
                  <a:srgbClr val="0070C0"/>
                </a:solidFill>
              </a:rPr>
              <a:t>Žýžala</a:t>
            </a:r>
            <a:r>
              <a:rPr lang="cs-CZ" sz="1800" dirty="0">
                <a:solidFill>
                  <a:srgbClr val="0070C0"/>
                </a:solidFill>
              </a:rPr>
              <a:t>), Martina Luňáková, </a:t>
            </a:r>
            <a:r>
              <a:rPr lang="cs-CZ" sz="1800" dirty="0" err="1">
                <a:solidFill>
                  <a:srgbClr val="0070C0"/>
                </a:solidFill>
              </a:rPr>
              <a:t>DiS</a:t>
            </a:r>
            <a:r>
              <a:rPr lang="cs-CZ" sz="1800" dirty="0">
                <a:solidFill>
                  <a:srgbClr val="0070C0"/>
                </a:solidFill>
              </a:rPr>
              <a:t>. (</a:t>
            </a:r>
            <a:r>
              <a:rPr lang="cs-CZ" sz="1800" dirty="0" err="1">
                <a:solidFill>
                  <a:srgbClr val="0070C0"/>
                </a:solidFill>
              </a:rPr>
              <a:t>Sissi</a:t>
            </a:r>
            <a:r>
              <a:rPr lang="cs-CZ" sz="1800" dirty="0">
                <a:solidFill>
                  <a:srgbClr val="0070C0"/>
                </a:solidFill>
              </a:rPr>
              <a:t>) </a:t>
            </a:r>
          </a:p>
          <a:p>
            <a:r>
              <a:rPr lang="cs-CZ" sz="1800" dirty="0"/>
              <a:t>členové – vedoucí středisek Bc. Petr </a:t>
            </a:r>
            <a:r>
              <a:rPr lang="cs-CZ" sz="1800" dirty="0" err="1"/>
              <a:t>Mateleško</a:t>
            </a:r>
            <a:r>
              <a:rPr lang="cs-CZ" sz="1800" dirty="0"/>
              <a:t> (Lapka), Miroslav Jagoš (Kokr), Pavel Hnilica (</a:t>
            </a:r>
            <a:r>
              <a:rPr lang="cs-CZ" sz="1800" dirty="0" err="1"/>
              <a:t>Palis</a:t>
            </a:r>
            <a:r>
              <a:rPr lang="cs-CZ" sz="1800" dirty="0"/>
              <a:t>), Mgr. Lucie </a:t>
            </a:r>
            <a:r>
              <a:rPr lang="cs-CZ" sz="1800" dirty="0" err="1"/>
              <a:t>Dordová</a:t>
            </a:r>
            <a:r>
              <a:rPr lang="cs-CZ" sz="1800" dirty="0"/>
              <a:t> - Smolová (Šnek), Stanislav </a:t>
            </a:r>
            <a:r>
              <a:rPr lang="cs-CZ" sz="1800" dirty="0" err="1"/>
              <a:t>Ling</a:t>
            </a:r>
            <a:r>
              <a:rPr lang="cs-CZ" sz="1800" dirty="0"/>
              <a:t> (</a:t>
            </a:r>
            <a:r>
              <a:rPr lang="cs-CZ" sz="1800" dirty="0" err="1"/>
              <a:t>Stano</a:t>
            </a:r>
            <a:r>
              <a:rPr lang="cs-CZ" sz="1800" dirty="0"/>
              <a:t>), Blanka Holásková (</a:t>
            </a:r>
            <a:r>
              <a:rPr lang="cs-CZ" sz="1800" dirty="0" err="1"/>
              <a:t>Broňťa</a:t>
            </a:r>
            <a:r>
              <a:rPr lang="cs-CZ" sz="1800" dirty="0"/>
              <a:t>)</a:t>
            </a:r>
          </a:p>
          <a:p>
            <a:r>
              <a:rPr lang="cs-CZ" sz="1800" dirty="0"/>
              <a:t>aktivně se zapojovali i zástupci VS 05 – Josef </a:t>
            </a:r>
            <a:r>
              <a:rPr lang="cs-CZ" sz="1800" dirty="0" err="1"/>
              <a:t>Kobeda</a:t>
            </a:r>
            <a:r>
              <a:rPr lang="cs-CZ" sz="1800" dirty="0"/>
              <a:t> (</a:t>
            </a:r>
            <a:r>
              <a:rPr lang="cs-CZ" sz="1800" dirty="0" err="1"/>
              <a:t>Killer</a:t>
            </a:r>
            <a:r>
              <a:rPr lang="cs-CZ" sz="1800" dirty="0"/>
              <a:t>) a 09 – Dagmar Mikelová (Teta)</a:t>
            </a:r>
          </a:p>
          <a:p>
            <a:r>
              <a:rPr lang="cs-CZ" sz="1700" dirty="0">
                <a:solidFill>
                  <a:srgbClr val="0070C0"/>
                </a:solidFill>
              </a:rPr>
              <a:t>hospodářská zpravodajka Ing. Stanislava </a:t>
            </a:r>
            <a:r>
              <a:rPr lang="cs-CZ" sz="1700" dirty="0" err="1">
                <a:solidFill>
                  <a:srgbClr val="0070C0"/>
                </a:solidFill>
              </a:rPr>
              <a:t>Lingová</a:t>
            </a:r>
            <a:r>
              <a:rPr lang="cs-CZ" sz="1700" dirty="0">
                <a:solidFill>
                  <a:srgbClr val="0070C0"/>
                </a:solidFill>
              </a:rPr>
              <a:t> (</a:t>
            </a:r>
            <a:r>
              <a:rPr lang="cs-CZ" sz="1700" dirty="0" err="1">
                <a:solidFill>
                  <a:srgbClr val="0070C0"/>
                </a:solidFill>
              </a:rPr>
              <a:t>Žýžala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</a:p>
          <a:p>
            <a:r>
              <a:rPr lang="cs-CZ" sz="1700" dirty="0"/>
              <a:t>organizační zpravodaj  Bc. Tomáš Svoboda (Delf) </a:t>
            </a:r>
          </a:p>
          <a:p>
            <a:r>
              <a:rPr lang="cs-CZ" sz="1700" dirty="0">
                <a:solidFill>
                  <a:srgbClr val="0070C0"/>
                </a:solidFill>
              </a:rPr>
              <a:t>správce majetku Stanislav </a:t>
            </a:r>
            <a:r>
              <a:rPr lang="cs-CZ" sz="1700" dirty="0" err="1">
                <a:solidFill>
                  <a:srgbClr val="0070C0"/>
                </a:solidFill>
              </a:rPr>
              <a:t>Ling</a:t>
            </a:r>
            <a:r>
              <a:rPr lang="cs-CZ" sz="1700" dirty="0">
                <a:solidFill>
                  <a:srgbClr val="0070C0"/>
                </a:solidFill>
              </a:rPr>
              <a:t> (</a:t>
            </a:r>
            <a:r>
              <a:rPr lang="cs-CZ" sz="1700" dirty="0" err="1">
                <a:solidFill>
                  <a:srgbClr val="0070C0"/>
                </a:solidFill>
              </a:rPr>
              <a:t>Stano</a:t>
            </a:r>
            <a:r>
              <a:rPr lang="cs-CZ" sz="1700" dirty="0">
                <a:solidFill>
                  <a:srgbClr val="0070C0"/>
                </a:solidFill>
              </a:rPr>
              <a:t>) </a:t>
            </a:r>
          </a:p>
          <a:p>
            <a:r>
              <a:rPr lang="cs-CZ" sz="1700" dirty="0"/>
              <a:t>mediální zpravodajka  Jolana </a:t>
            </a:r>
            <a:r>
              <a:rPr lang="cs-CZ" sz="1700" dirty="0" err="1"/>
              <a:t>Čuprová</a:t>
            </a:r>
            <a:r>
              <a:rPr lang="cs-CZ" sz="1700" dirty="0"/>
              <a:t> (</a:t>
            </a:r>
            <a:r>
              <a:rPr lang="cs-CZ" sz="1700" dirty="0" err="1"/>
              <a:t>Jolča</a:t>
            </a:r>
            <a:r>
              <a:rPr lang="cs-CZ" sz="1700" dirty="0"/>
              <a:t>) </a:t>
            </a:r>
          </a:p>
          <a:p>
            <a:r>
              <a:rPr lang="cs-CZ" sz="1700" dirty="0">
                <a:solidFill>
                  <a:srgbClr val="0070C0"/>
                </a:solidFill>
              </a:rPr>
              <a:t>zpravodaj pro vzdělávání Mgr. Karel Ryba (Mýval) </a:t>
            </a:r>
          </a:p>
          <a:p>
            <a:r>
              <a:rPr lang="cs-CZ" sz="1700" dirty="0"/>
              <a:t>tajemnice Veronika </a:t>
            </a:r>
            <a:r>
              <a:rPr lang="cs-CZ" sz="1700" dirty="0" err="1"/>
              <a:t>Brovjáková</a:t>
            </a:r>
            <a:r>
              <a:rPr lang="cs-CZ" sz="1700" dirty="0"/>
              <a:t> (</a:t>
            </a:r>
            <a:r>
              <a:rPr lang="cs-CZ" sz="1700" dirty="0" err="1"/>
              <a:t>Ťuňťa</a:t>
            </a:r>
            <a:r>
              <a:rPr lang="cs-CZ" sz="1700" dirty="0"/>
              <a:t>) od 2019</a:t>
            </a:r>
          </a:p>
          <a:p>
            <a:r>
              <a:rPr lang="cs-CZ" sz="1700" dirty="0">
                <a:solidFill>
                  <a:srgbClr val="0070C0"/>
                </a:solidFill>
              </a:rPr>
              <a:t>zpravodaj pro R+R Pavel Martinek (Šmudla) do 2018, Ondřej Kučera (Dýšek) jen 2018</a:t>
            </a:r>
            <a:endParaRPr lang="cs-CZ" sz="1700" b="1" cap="small" dirty="0">
              <a:solidFill>
                <a:srgbClr val="0070C0"/>
              </a:solidFill>
            </a:endParaRPr>
          </a:p>
          <a:p>
            <a:endParaRPr lang="cs-CZ" b="1" cap="small" dirty="0"/>
          </a:p>
          <a:p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400" cap="none" dirty="0">
                <a:solidFill>
                  <a:schemeClr val="accent1">
                    <a:lumMod val="75000"/>
                  </a:schemeClr>
                </a:solidFill>
              </a:rPr>
              <a:t>Děkujeme všem aktivním činovníkům </a:t>
            </a:r>
            <a:br>
              <a:rPr lang="cs-CZ" sz="2400" cap="none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cap="none" dirty="0">
                <a:solidFill>
                  <a:schemeClr val="accent1">
                    <a:lumMod val="75000"/>
                  </a:schemeClr>
                </a:solidFill>
              </a:rPr>
              <a:t>a členům v okrese</a:t>
            </a:r>
            <a:br>
              <a:rPr lang="cs-CZ" sz="2600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cs-CZ" dirty="0"/>
          </a:p>
          <a:p>
            <a:pPr algn="r"/>
            <a:r>
              <a:rPr lang="cs-CZ" dirty="0"/>
              <a:t>Mýval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114" y="5000636"/>
            <a:ext cx="1149843" cy="16411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Zástupný symbol pro obsah 4" descr="junak_logo_bar_ma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357562"/>
            <a:ext cx="1419225" cy="139065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1805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Mýval vám všem děkuje za spolupráci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/>
          <a:stretch/>
        </p:blipFill>
        <p:spPr>
          <a:xfrm>
            <a:off x="323528" y="908720"/>
            <a:ext cx="3818588" cy="3456384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0" r="16652"/>
          <a:stretch/>
        </p:blipFill>
        <p:spPr>
          <a:xfrm>
            <a:off x="4355976" y="2543213"/>
            <a:ext cx="3783768" cy="401174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274773" y="106834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1994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820279" y="60932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</a:rPr>
              <a:t>2019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034161" y="2735898"/>
            <a:ext cx="2114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>
                <a:ln/>
                <a:solidFill>
                  <a:schemeClr val="accent3"/>
                </a:solidFill>
                <a:effectLst/>
              </a:rPr>
              <a:t>25 let</a:t>
            </a:r>
          </a:p>
        </p:txBody>
      </p:sp>
    </p:spTree>
    <p:extLst>
      <p:ext uri="{BB962C8B-B14F-4D97-AF65-F5344CB8AC3E}">
        <p14:creationId xmlns:p14="http://schemas.microsoft.com/office/powerpoint/2010/main" val="1294268609"/>
      </p:ext>
    </p:extLst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B050"/>
                </a:solidFill>
              </a:rPr>
              <a:t>Členská základna 2019 (990)</a:t>
            </a:r>
            <a:br>
              <a:rPr lang="cs-CZ" sz="2400" dirty="0">
                <a:solidFill>
                  <a:srgbClr val="00B050"/>
                </a:solidFill>
              </a:rPr>
            </a:br>
            <a:r>
              <a:rPr lang="cs-CZ" sz="2000" dirty="0">
                <a:solidFill>
                  <a:srgbClr val="00B050"/>
                </a:solidFill>
              </a:rPr>
              <a:t>Podíl středisek </a:t>
            </a:r>
            <a:endParaRPr lang="cs-CZ" dirty="0">
              <a:solidFill>
                <a:srgbClr val="00B05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7936410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 rot="1307776">
            <a:off x="5128451" y="645967"/>
            <a:ext cx="37784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Tvoříme</a:t>
            </a:r>
          </a:p>
          <a:p>
            <a:pPr algn="ctr"/>
            <a:r>
              <a:rPr lang="cs-CZ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1,5% členské</a:t>
            </a:r>
          </a:p>
          <a:p>
            <a:pPr algn="ctr"/>
            <a:r>
              <a:rPr lang="cs-CZ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základny ČR</a:t>
            </a:r>
          </a:p>
        </p:txBody>
      </p:sp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CO SE PODAŘILO – Klíčová Oblast ŘÍDÍCÍ a PERSONÁLNÍ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Pravidelná zasedání Okresní rady po celé volební období včetně výjezdních zasedání</a:t>
            </a:r>
          </a:p>
          <a:p>
            <a:r>
              <a:rPr lang="cs-CZ" dirty="0">
                <a:solidFill>
                  <a:srgbClr val="0070C0"/>
                </a:solidFill>
              </a:rPr>
              <a:t>aktualizovány vyhlášky k dotacím vč. motivační části a aktualizovány ostatní vyhlášky</a:t>
            </a:r>
          </a:p>
          <a:p>
            <a:r>
              <a:rPr lang="cs-CZ" dirty="0"/>
              <a:t>Pravidelné provádění hodnocení kvality nejen OR, ale středisky a okresními akcemi</a:t>
            </a:r>
          </a:p>
          <a:p>
            <a:r>
              <a:rPr lang="cs-CZ" dirty="0" err="1">
                <a:solidFill>
                  <a:srgbClr val="0070C0"/>
                </a:solidFill>
              </a:rPr>
              <a:t>Teambuildingové</a:t>
            </a:r>
            <a:r>
              <a:rPr lang="cs-CZ" dirty="0">
                <a:solidFill>
                  <a:srgbClr val="0070C0"/>
                </a:solidFill>
              </a:rPr>
              <a:t> akce</a:t>
            </a:r>
          </a:p>
          <a:p>
            <a:r>
              <a:rPr lang="cs-CZ" dirty="0"/>
              <a:t>Pravidelná účast činovníků na VA, seminářích …</a:t>
            </a:r>
          </a:p>
          <a:p>
            <a:r>
              <a:rPr lang="cs-CZ" dirty="0">
                <a:solidFill>
                  <a:srgbClr val="0070C0"/>
                </a:solidFill>
              </a:rPr>
              <a:t>Tajemník OR, místopředsedové</a:t>
            </a:r>
          </a:p>
          <a:p>
            <a:r>
              <a:rPr lang="cs-CZ" dirty="0"/>
              <a:t>…</a:t>
            </a:r>
          </a:p>
          <a:p>
            <a:endParaRPr lang="cs-CZ" dirty="0"/>
          </a:p>
        </p:txBody>
      </p: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CO SE PODAŘILO – Klíčová Oblast VÝCHOVNÁ a VZDĚLÁVACÍ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Založen nový okresní ČK Réva (2017)</a:t>
            </a:r>
          </a:p>
          <a:p>
            <a:r>
              <a:rPr lang="cs-CZ" dirty="0">
                <a:solidFill>
                  <a:srgbClr val="0070C0"/>
                </a:solidFill>
              </a:rPr>
              <a:t>Založen nový okresní VK Vavřinec (2018)</a:t>
            </a:r>
          </a:p>
          <a:p>
            <a:r>
              <a:rPr lang="cs-CZ" dirty="0"/>
              <a:t>3x ČLK VM, 3x VLK Velká Morava, 3x doškol ZZA</a:t>
            </a:r>
          </a:p>
          <a:p>
            <a:r>
              <a:rPr lang="cs-CZ" dirty="0">
                <a:solidFill>
                  <a:srgbClr val="0070C0"/>
                </a:solidFill>
              </a:rPr>
              <a:t>SZ Ratíškovice 2017, </a:t>
            </a:r>
            <a:r>
              <a:rPr lang="cs-CZ" dirty="0" err="1">
                <a:solidFill>
                  <a:srgbClr val="0070C0"/>
                </a:solidFill>
              </a:rPr>
              <a:t>ZVaS</a:t>
            </a:r>
            <a:r>
              <a:rPr lang="cs-CZ" dirty="0">
                <a:solidFill>
                  <a:srgbClr val="0070C0"/>
                </a:solidFill>
              </a:rPr>
              <a:t> Mikulčice 2016, SZ Hodonín 2019 </a:t>
            </a:r>
          </a:p>
          <a:p>
            <a:r>
              <a:rPr lang="cs-CZ" dirty="0"/>
              <a:t>Rádcovský kurz Pyramida 3x</a:t>
            </a:r>
          </a:p>
          <a:p>
            <a:r>
              <a:rPr lang="cs-CZ" dirty="0">
                <a:solidFill>
                  <a:srgbClr val="0070C0"/>
                </a:solidFill>
              </a:rPr>
              <a:t>Semináře – hospodaření táborů, děti s ADHD</a:t>
            </a:r>
          </a:p>
          <a:p>
            <a:r>
              <a:rPr lang="cs-CZ" dirty="0"/>
              <a:t>Kořeny 4x, </a:t>
            </a:r>
            <a:r>
              <a:rPr lang="cs-CZ" dirty="0" err="1"/>
              <a:t>Našrot</a:t>
            </a:r>
            <a:r>
              <a:rPr lang="cs-CZ" dirty="0"/>
              <a:t> 3x, Tvůrčí dílna 3x … </a:t>
            </a:r>
          </a:p>
          <a:p>
            <a:r>
              <a:rPr lang="cs-CZ" dirty="0">
                <a:solidFill>
                  <a:srgbClr val="0070C0"/>
                </a:solidFill>
              </a:rPr>
              <a:t>Okresní jamboree 2018 – </a:t>
            </a:r>
            <a:r>
              <a:rPr lang="cs-CZ" dirty="0" err="1">
                <a:solidFill>
                  <a:srgbClr val="0070C0"/>
                </a:solidFill>
              </a:rPr>
              <a:t>Littner</a:t>
            </a:r>
            <a:r>
              <a:rPr lang="cs-CZ" dirty="0">
                <a:solidFill>
                  <a:srgbClr val="0070C0"/>
                </a:solidFill>
              </a:rPr>
              <a:t> – 100 let ČSR</a:t>
            </a:r>
          </a:p>
          <a:p>
            <a:r>
              <a:rPr lang="cs-CZ" dirty="0"/>
              <a:t>Podpora zahraničních akcí …</a:t>
            </a:r>
          </a:p>
          <a:p>
            <a:endParaRPr lang="cs-CZ" dirty="0"/>
          </a:p>
        </p:txBody>
      </p:sp>
    </p:spTree>
  </p:cSld>
  <p:clrMapOvr>
    <a:masterClrMapping/>
  </p:clrMapOvr>
  <p:transition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CO SE PODAŘILO – Klíčová Oblast PROVOZNÍ a HOSPODÁŘSKÁ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Růst členské základny</a:t>
            </a:r>
          </a:p>
          <a:p>
            <a:r>
              <a:rPr lang="cs-CZ" dirty="0">
                <a:solidFill>
                  <a:srgbClr val="0070C0"/>
                </a:solidFill>
              </a:rPr>
              <a:t>Kontroly letních táborů – bez závažných zjištění</a:t>
            </a:r>
          </a:p>
          <a:p>
            <a:r>
              <a:rPr lang="cs-CZ" dirty="0"/>
              <a:t>Nový okresní web</a:t>
            </a:r>
          </a:p>
          <a:p>
            <a:r>
              <a:rPr lang="cs-CZ" dirty="0">
                <a:solidFill>
                  <a:srgbClr val="0070C0"/>
                </a:solidFill>
              </a:rPr>
              <a:t>Hospodaření okresu vždy končilo ziskem</a:t>
            </a:r>
          </a:p>
          <a:p>
            <a:r>
              <a:rPr lang="cs-CZ" dirty="0"/>
              <a:t>Daří se nám získávat granty z JM kraje</a:t>
            </a:r>
          </a:p>
          <a:p>
            <a:r>
              <a:rPr lang="cs-CZ" dirty="0">
                <a:solidFill>
                  <a:srgbClr val="0070C0"/>
                </a:solidFill>
              </a:rPr>
              <a:t>Tvoříme finanční rezervu – mám již de facto 100 tis. Kč</a:t>
            </a:r>
          </a:p>
          <a:p>
            <a:r>
              <a:rPr lang="cs-CZ" dirty="0"/>
              <a:t>Obnova majetku (kopírka, dataprojektor …)</a:t>
            </a:r>
          </a:p>
          <a:p>
            <a:r>
              <a:rPr lang="cs-CZ" dirty="0">
                <a:solidFill>
                  <a:srgbClr val="0070C0"/>
                </a:solidFill>
              </a:rPr>
              <a:t>Nová vlajka okresu</a:t>
            </a:r>
            <a:endParaRPr lang="cs-CZ" dirty="0"/>
          </a:p>
          <a:p>
            <a:r>
              <a:rPr lang="cs-CZ" dirty="0"/>
              <a:t>…</a:t>
            </a:r>
          </a:p>
        </p:txBody>
      </p:sp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Co se nepodařilo, nebo jen částečně</a:t>
            </a:r>
            <a:br>
              <a:rPr lang="cs-CZ" dirty="0">
                <a:solidFill>
                  <a:srgbClr val="00B050"/>
                </a:solidFill>
              </a:rPr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7467600" cy="4873752"/>
          </a:xfrm>
        </p:spPr>
        <p:txBody>
          <a:bodyPr/>
          <a:lstStyle/>
          <a:p>
            <a:r>
              <a:rPr lang="cs-CZ" dirty="0"/>
              <a:t>Chybí nám výchovný zpravodaj okresu</a:t>
            </a:r>
          </a:p>
          <a:p>
            <a:r>
              <a:rPr lang="cs-CZ" dirty="0">
                <a:solidFill>
                  <a:srgbClr val="0070C0"/>
                </a:solidFill>
              </a:rPr>
              <a:t>Nový hospodář okresu není</a:t>
            </a:r>
          </a:p>
          <a:p>
            <a:r>
              <a:rPr lang="cs-CZ" dirty="0"/>
              <a:t>Mít včas napsané výroční zprávy</a:t>
            </a:r>
          </a:p>
          <a:p>
            <a:r>
              <a:rPr lang="cs-CZ" dirty="0">
                <a:solidFill>
                  <a:srgbClr val="0070C0"/>
                </a:solidFill>
              </a:rPr>
              <a:t>Zvyšovat počet absolventů vzdělávacích akcí ze středisek</a:t>
            </a:r>
          </a:p>
          <a:p>
            <a:r>
              <a:rPr lang="cs-CZ" dirty="0"/>
              <a:t>Eliminovat registrační výjimky na střediscích</a:t>
            </a:r>
          </a:p>
          <a:p>
            <a:r>
              <a:rPr lang="cs-CZ" dirty="0">
                <a:solidFill>
                  <a:srgbClr val="0070C0"/>
                </a:solidFill>
              </a:rPr>
              <a:t>Provést školení na </a:t>
            </a:r>
            <a:r>
              <a:rPr lang="cs-CZ" dirty="0" err="1">
                <a:solidFill>
                  <a:srgbClr val="0070C0"/>
                </a:solidFill>
              </a:rPr>
              <a:t>skautIS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Sešít </a:t>
            </a:r>
            <a:r>
              <a:rPr lang="cs-CZ" dirty="0" err="1"/>
              <a:t>liningy</a:t>
            </a:r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Provést úpravu v oblasti spisovny </a:t>
            </a:r>
          </a:p>
          <a:p>
            <a:r>
              <a:rPr lang="cs-CZ" dirty="0">
                <a:solidFill>
                  <a:srgbClr val="0070C0"/>
                </a:solidFill>
              </a:rPr>
              <a:t>…</a:t>
            </a: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Tábory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7884876" cy="5256584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114220"/>
              </p:ext>
            </p:extLst>
          </p:nvPr>
        </p:nvGraphicFramePr>
        <p:xfrm>
          <a:off x="1145958" y="1412776"/>
          <a:ext cx="6450378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016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16 táborů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16 táborů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16 táborů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7768 </a:t>
                      </a:r>
                      <a:r>
                        <a:rPr lang="cs-CZ" dirty="0" err="1"/>
                        <a:t>osd</a:t>
                      </a:r>
                      <a:r>
                        <a:rPr lang="cs-CZ" dirty="0"/>
                        <a:t> / 6044 </a:t>
                      </a:r>
                      <a:r>
                        <a:rPr lang="cs-CZ" dirty="0" err="1"/>
                        <a:t>ďť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7448 </a:t>
                      </a:r>
                      <a:r>
                        <a:rPr lang="cs-CZ" dirty="0" err="1"/>
                        <a:t>osd</a:t>
                      </a:r>
                      <a:r>
                        <a:rPr lang="cs-CZ" dirty="0"/>
                        <a:t> / 5970 </a:t>
                      </a:r>
                      <a:r>
                        <a:rPr lang="cs-CZ" dirty="0" err="1"/>
                        <a:t>ďť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8028 </a:t>
                      </a:r>
                      <a:r>
                        <a:rPr lang="cs-CZ" dirty="0" err="1"/>
                        <a:t>osd</a:t>
                      </a:r>
                      <a:r>
                        <a:rPr lang="cs-CZ" dirty="0"/>
                        <a:t> / 6383 </a:t>
                      </a:r>
                      <a:r>
                        <a:rPr lang="cs-CZ" dirty="0" err="1"/>
                        <a:t>ďť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1,067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1,153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1,217 mil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87759"/>
      </p:ext>
    </p:extLst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Co se letos povedlo?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051303"/>
            <a:ext cx="5760727" cy="38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14569"/>
      </p:ext>
    </p:extLst>
  </p:cSld>
  <p:clrMapOvr>
    <a:masterClrMapping/>
  </p:clrMapOvr>
  <p:transition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827</TotalTime>
  <Words>758</Words>
  <Application>Microsoft Office PowerPoint</Application>
  <PresentationFormat>Předvádění na obrazovce (4:3)</PresentationFormat>
  <Paragraphs>128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Century Schoolbook</vt:lpstr>
      <vt:lpstr>Wingdings</vt:lpstr>
      <vt:lpstr>Wingdings 2</vt:lpstr>
      <vt:lpstr>Arkýř</vt:lpstr>
      <vt:lpstr>Informace z OR 2016-2019 okresní sněm, 23.11.2019, Kyjov  </vt:lpstr>
      <vt:lpstr>Členská základna 2017 – 2019 2017 – 907; 2018 – 929; 2019 – 990  </vt:lpstr>
      <vt:lpstr>Členská základna 2019 (990) Podíl středisek </vt:lpstr>
      <vt:lpstr>CO SE PODAŘILO – Klíčová Oblast ŘÍDÍCÍ a PERSONÁLNÍ </vt:lpstr>
      <vt:lpstr>CO SE PODAŘILO – Klíčová Oblast VÝCHOVNÁ a VZDĚLÁVACÍ </vt:lpstr>
      <vt:lpstr>CO SE PODAŘILO – Klíčová Oblast PROVOZNÍ a HOSPODÁŘSKÁ </vt:lpstr>
      <vt:lpstr>Co se nepodařilo, nebo jen částečně </vt:lpstr>
      <vt:lpstr>Tábory</vt:lpstr>
      <vt:lpstr>Co se letos povedlo?</vt:lpstr>
      <vt:lpstr>KYJOV </vt:lpstr>
      <vt:lpstr>ČEJKA Veselí nad Moravou </vt:lpstr>
      <vt:lpstr>RATÍŠKOVICE </vt:lpstr>
      <vt:lpstr>MIKULČICE </vt:lpstr>
      <vt:lpstr>PŘÁTELSTVÍ Hodonín </vt:lpstr>
      <vt:lpstr>ICHTHYS Klobouky u Brna </vt:lpstr>
      <vt:lpstr>OKRES HODONÍN </vt:lpstr>
      <vt:lpstr>X. okresní JAMBOREE 2018; Tvůrčí dílna 2019 </vt:lpstr>
      <vt:lpstr>100 let ČeskoSlovenska, 50 let ORJ Hodonín, 20 let LK Velká Morava </vt:lpstr>
      <vt:lpstr>Úspěšní jsou i jednotlivci – například JEAN</vt:lpstr>
      <vt:lpstr>OR a její zpravodajové </vt:lpstr>
      <vt:lpstr>Děkujeme všem aktivním činovníkům  a členům v okrese    DĚKUJI ZA POZORNOST  </vt:lpstr>
      <vt:lpstr>Mýval vám všem děkuje za spolupráci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z okresu 2011 Výjezdní zasedání okresu  </dc:title>
  <cp:lastModifiedBy>Veronika Brovjáková</cp:lastModifiedBy>
  <cp:revision>113</cp:revision>
  <dcterms:modified xsi:type="dcterms:W3CDTF">2019-11-23T07:15:07Z</dcterms:modified>
</cp:coreProperties>
</file>