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266" r:id="rId14"/>
    <p:sldId id="286" r:id="rId15"/>
    <p:sldId id="290" r:id="rId16"/>
    <p:sldId id="298" r:id="rId17"/>
    <p:sldId id="297" r:id="rId18"/>
    <p:sldId id="283" r:id="rId19"/>
    <p:sldId id="299" r:id="rId20"/>
    <p:sldId id="288" r:id="rId21"/>
    <p:sldId id="312" r:id="rId22"/>
    <p:sldId id="285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22.11.2017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circl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kurzy.skauting.cz/" TargetMode="External"/><Relationship Id="rId2" Type="http://schemas.openxmlformats.org/officeDocument/2006/relationships/hyperlink" Target="http://krizovatka.skaut.cz/vzdelavaci-akc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mailto:martina.t.rybov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vering.cz/" TargetMode="External"/><Relationship Id="rId2" Type="http://schemas.openxmlformats.org/officeDocument/2006/relationships/hyperlink" Target="https://krizovatka.skaut.cz/organizace/benefity/benefity-servery/565-google-apps-junak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990000"/>
                </a:solidFill>
              </a:rPr>
              <a:t>Vzdělávání a </a:t>
            </a:r>
            <a:r>
              <a:rPr lang="cs-CZ" sz="3200" dirty="0" err="1" smtClean="0">
                <a:solidFill>
                  <a:srgbClr val="990000"/>
                </a:solidFill>
              </a:rPr>
              <a:t>Benefity</a:t>
            </a:r>
            <a:r>
              <a:rPr lang="cs-CZ" sz="3200" dirty="0" smtClean="0">
                <a:solidFill>
                  <a:srgbClr val="990000"/>
                </a:solidFill>
              </a:rPr>
              <a:t/>
            </a:r>
            <a:br>
              <a:rPr lang="cs-CZ" sz="3200" dirty="0" smtClean="0">
                <a:solidFill>
                  <a:srgbClr val="990000"/>
                </a:solidFill>
              </a:rPr>
            </a:br>
            <a:r>
              <a:rPr lang="cs-CZ" sz="2000" dirty="0" smtClean="0">
                <a:solidFill>
                  <a:srgbClr val="990000"/>
                </a:solidFill>
              </a:rPr>
              <a:t>Výjezdní zasedání ORJ 2017</a:t>
            </a:r>
            <a:br>
              <a:rPr lang="cs-CZ" sz="2000" dirty="0" smtClean="0">
                <a:solidFill>
                  <a:srgbClr val="990000"/>
                </a:solidFill>
              </a:rPr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>
              <a:spcBef>
                <a:spcPct val="50000"/>
              </a:spcBef>
            </a:pPr>
            <a:r>
              <a:rPr lang="cs-CZ" u="sng" dirty="0" smtClean="0">
                <a:solidFill>
                  <a:schemeClr val="accent1">
                    <a:lumMod val="75000"/>
                  </a:schemeClr>
                </a:solidFill>
              </a:rPr>
              <a:t>Junák – český skaut, okres Hodonín, z. s.</a:t>
            </a:r>
          </a:p>
          <a:p>
            <a:pPr algn="ctr">
              <a:spcBef>
                <a:spcPct val="50000"/>
              </a:spcBef>
            </a:pPr>
            <a:r>
              <a:rPr lang="cs-CZ" dirty="0" smtClean="0">
                <a:solidFill>
                  <a:srgbClr val="00B050"/>
                </a:solidFill>
              </a:rPr>
              <a:t>Mgr. Karel Ryba – Mýval </a:t>
            </a:r>
          </a:p>
          <a:p>
            <a:pPr algn="ctr">
              <a:spcBef>
                <a:spcPct val="50000"/>
              </a:spcBef>
            </a:pPr>
            <a:r>
              <a:rPr lang="cs-CZ" sz="1400" dirty="0" smtClean="0">
                <a:solidFill>
                  <a:srgbClr val="00B050"/>
                </a:solidFill>
              </a:rPr>
              <a:t>místopředseda okresní rady</a:t>
            </a:r>
          </a:p>
          <a:p>
            <a:pPr algn="ctr">
              <a:spcBef>
                <a:spcPct val="50000"/>
              </a:spcBef>
            </a:pPr>
            <a:r>
              <a:rPr lang="cs-CZ" sz="1400" dirty="0" smtClean="0">
                <a:solidFill>
                  <a:srgbClr val="00B050"/>
                </a:solidFill>
              </a:rPr>
              <a:t>zpravodaj pro vzdělávání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66"/>
            <a:ext cx="210111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2017 – co se povedlo STŘEDISKŮM: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Kyjov: založení 6. oddílu Ždánice, tábor navíc, personální obměna táborů, lepšící se personalistika</a:t>
            </a:r>
          </a:p>
          <a:p>
            <a:endParaRPr lang="cs-CZ" dirty="0" smtClean="0"/>
          </a:p>
          <a:p>
            <a:r>
              <a:rPr lang="cs-CZ" dirty="0" smtClean="0"/>
              <a:t>Čejka: udržení členské základny, získání nového tábořiště, obnova vybavení táborů, úspěšné vzdělávání ve středisku</a:t>
            </a:r>
          </a:p>
          <a:p>
            <a:endParaRPr lang="cs-CZ" dirty="0" smtClean="0"/>
          </a:p>
          <a:p>
            <a:r>
              <a:rPr lang="cs-CZ" dirty="0" err="1" smtClean="0"/>
              <a:t>Ratíškovice</a:t>
            </a:r>
            <a:r>
              <a:rPr lang="cs-CZ" dirty="0" smtClean="0"/>
              <a:t>: udržení a navýšení členské základny</a:t>
            </a:r>
            <a:endParaRPr lang="cs-CZ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2017 – co se povedlo STŘEDISKŮM: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Mikulčice: první účastníci </a:t>
            </a:r>
            <a:r>
              <a:rPr lang="cs-CZ" dirty="0" err="1" smtClean="0"/>
              <a:t>Intercampu</a:t>
            </a:r>
            <a:r>
              <a:rPr lang="cs-CZ" dirty="0" smtClean="0"/>
              <a:t>, táborové opravy (nové sprchy, střecha sklepa), provdat vedoucí střediska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Přátelství: dobrá účast na lampionovém průvodu, navýšení členské základny</a:t>
            </a:r>
          </a:p>
          <a:p>
            <a:endParaRPr lang="cs-CZ" dirty="0" smtClean="0"/>
          </a:p>
          <a:p>
            <a:r>
              <a:rPr lang="cs-CZ" dirty="0" err="1" smtClean="0"/>
              <a:t>Ichthys</a:t>
            </a:r>
            <a:r>
              <a:rPr lang="cs-CZ" dirty="0" smtClean="0"/>
              <a:t>: rozšíření materiálně technické základny, konání dvou letních táborů</a:t>
            </a:r>
            <a:endParaRPr lang="cs-CZ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2017 – co se povedlo OKRESU: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 rot="20180297">
            <a:off x="470526" y="2004765"/>
            <a:ext cx="26757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granty</a:t>
            </a:r>
            <a:endParaRPr lang="cs-CZ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 rot="20180297">
            <a:off x="648278" y="5526189"/>
            <a:ext cx="27638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ČK Réva</a:t>
            </a:r>
            <a:endParaRPr lang="cs-CZ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 rot="20180297">
            <a:off x="5100990" y="2424038"/>
            <a:ext cx="29851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907 členů</a:t>
            </a:r>
            <a:endParaRPr lang="cs-CZ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Obdélník 8"/>
          <p:cNvSpPr/>
          <p:nvPr/>
        </p:nvSpPr>
        <p:spPr>
          <a:xfrm rot="20180297">
            <a:off x="3601210" y="3763210"/>
            <a:ext cx="46746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ČLK a VLK VM</a:t>
            </a:r>
            <a:endParaRPr lang="cs-CZ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 rot="20180297">
            <a:off x="4499232" y="4640170"/>
            <a:ext cx="37048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TD, SZ, ZZA</a:t>
            </a:r>
            <a:endParaRPr lang="cs-CZ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 rot="20180297">
            <a:off x="1626133" y="2730430"/>
            <a:ext cx="23759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Kořeny</a:t>
            </a:r>
            <a:endParaRPr lang="cs-CZ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 rot="20180297">
            <a:off x="5068094" y="5597628"/>
            <a:ext cx="20681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dary</a:t>
            </a:r>
            <a:endParaRPr lang="cs-CZ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 rot="20180297">
            <a:off x="1106796" y="4036875"/>
            <a:ext cx="28344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NAŠROT</a:t>
            </a:r>
            <a:endParaRPr lang="cs-CZ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Obdélník 13"/>
          <p:cNvSpPr/>
          <p:nvPr/>
        </p:nvSpPr>
        <p:spPr>
          <a:xfrm rot="20180297">
            <a:off x="7552173" y="4762675"/>
            <a:ext cx="7553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cs-CZ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Obdélník 14"/>
          <p:cNvSpPr/>
          <p:nvPr/>
        </p:nvSpPr>
        <p:spPr>
          <a:xfrm rot="20180297">
            <a:off x="4309512" y="1665240"/>
            <a:ext cx="31197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Pyramida</a:t>
            </a:r>
            <a:endParaRPr lang="cs-CZ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1143000"/>
          </a:xfrm>
        </p:spPr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Vzdělávání – </a:t>
            </a:r>
            <a:r>
              <a:rPr lang="cs-CZ" sz="2200" dirty="0" smtClean="0">
                <a:solidFill>
                  <a:srgbClr val="00B050"/>
                </a:solidFill>
              </a:rPr>
              <a:t>okres jako pořadatel</a:t>
            </a:r>
            <a:endParaRPr lang="cs-CZ" dirty="0">
              <a:solidFill>
                <a:srgbClr val="00B050"/>
              </a:solidFill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"/>
          </p:nvPr>
        </p:nvGraphicFramePr>
        <p:xfrm>
          <a:off x="428596" y="3214686"/>
          <a:ext cx="74676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066800"/>
                <a:gridCol w="1066800"/>
                <a:gridCol w="1066800"/>
                <a:gridCol w="1066800"/>
                <a:gridCol w="10668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Rok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ČZ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VZ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ZZA 40</a:t>
                      </a:r>
                      <a:r>
                        <a:rPr lang="cs-CZ" baseline="0" dirty="0" smtClean="0"/>
                        <a:t> 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ZZA 8 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ČLK VM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VLK VM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 smtClean="0">
                          <a:solidFill>
                            <a:srgbClr val="C00000"/>
                          </a:solidFill>
                        </a:rPr>
                        <a:t>2017</a:t>
                      </a:r>
                      <a:endParaRPr lang="cs-CZ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35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9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25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Vzdělávání ve střediscích - 2017</a:t>
            </a:r>
            <a:endParaRPr lang="cs-CZ" dirty="0">
              <a:solidFill>
                <a:srgbClr val="00B050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</p:nvPr>
        </p:nvGraphicFramePr>
        <p:xfrm>
          <a:off x="428596" y="1785926"/>
          <a:ext cx="7467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066800"/>
                <a:gridCol w="1066800"/>
                <a:gridCol w="1066800"/>
                <a:gridCol w="1066800"/>
                <a:gridCol w="1066800"/>
                <a:gridCol w="10668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06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09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ČZ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VZ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1*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1*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ZZA-40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ZZA-8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ČLK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LŠ/LK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1+1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OČK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2*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ZVKD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2*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2*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1*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3*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2*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OST.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SUMA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15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15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Lesní kurzy Velká Morava 2017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endParaRPr lang="cs-CZ" dirty="0"/>
          </a:p>
        </p:txBody>
      </p:sp>
      <p:pic>
        <p:nvPicPr>
          <p:cNvPr id="14338" name="Picture 2" descr="Výsledek obrázku pro lesní kurzy Velká Morava 2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5" y="1071546"/>
            <a:ext cx="3929229" cy="2617792"/>
          </a:xfrm>
          <a:prstGeom prst="rect">
            <a:avLst/>
          </a:prstGeom>
          <a:noFill/>
        </p:spPr>
      </p:pic>
      <p:pic>
        <p:nvPicPr>
          <p:cNvPr id="14340" name="Picture 4" descr="https://scontent-frx5-1.xx.fbcdn.net/v/t1.0-0/s480x480/18581567_786867361467921_1166397063622400625_n.jpg?oh=c29b36f895db57b26298155df9492eaa&amp;oe=5A9488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690918"/>
            <a:ext cx="4500594" cy="3000397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6715140" y="1071546"/>
            <a:ext cx="1569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16/8</a:t>
            </a:r>
            <a:endParaRPr lang="cs-CZ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42844" y="3714752"/>
            <a:ext cx="1967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28/24</a:t>
            </a:r>
            <a:endParaRPr lang="cs-CZ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Obrázek 8" descr="minca-10le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1285860"/>
            <a:ext cx="1754684" cy="1704968"/>
          </a:xfrm>
          <a:prstGeom prst="rect">
            <a:avLst/>
          </a:prstGeom>
        </p:spPr>
      </p:pic>
      <p:pic>
        <p:nvPicPr>
          <p:cNvPr id="10" name="Obrázek 9" descr="minca-10le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4214818"/>
            <a:ext cx="1754684" cy="1704968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357158" y="2571744"/>
            <a:ext cx="11430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2018</a:t>
            </a:r>
            <a:endParaRPr lang="cs-CZ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072066" y="5715016"/>
            <a:ext cx="13573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 let</a:t>
            </a:r>
            <a:endParaRPr lang="cs-CZ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ýsledek obrázku pro lesní kurzy Velká Morava 2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6611"/>
            <a:ext cx="8572560" cy="642630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2 Změny ŘVČČJ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Nový kvalifikační stupeň Střediskové minimum (od 2019)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Nový formát nelesní akce Instruktorská škola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Příloha Skautský kompetenční model</a:t>
            </a:r>
          </a:p>
          <a:p>
            <a:endParaRPr lang="cs-CZ" dirty="0" smtClean="0">
              <a:solidFill>
                <a:srgbClr val="0070C0"/>
              </a:solidFill>
            </a:endParaRPr>
          </a:p>
          <a:p>
            <a:r>
              <a:rPr lang="cs-CZ" dirty="0" smtClean="0">
                <a:solidFill>
                  <a:srgbClr val="0070C0"/>
                </a:solidFill>
              </a:rPr>
              <a:t>Nový systém OČK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Změna kvalifikačních požadavků pro komise ČZ, VZ</a:t>
            </a:r>
          </a:p>
          <a:p>
            <a:r>
              <a:rPr lang="cs-CZ" dirty="0" smtClean="0">
                <a:solidFill>
                  <a:srgbClr val="0070C0"/>
                </a:solidFill>
              </a:rPr>
              <a:t>Zkouška pro vedení kmene dospělých</a:t>
            </a:r>
          </a:p>
          <a:p>
            <a:endParaRPr lang="cs-CZ" dirty="0" smtClean="0">
              <a:solidFill>
                <a:srgbClr val="0070C0"/>
              </a:solidFill>
            </a:endParaRPr>
          </a:p>
          <a:p>
            <a:r>
              <a:rPr lang="cs-CZ" dirty="0" smtClean="0">
                <a:solidFill>
                  <a:srgbClr val="0070C0"/>
                </a:solidFill>
              </a:rPr>
              <a:t>Připravuje se: Revize VZ</a:t>
            </a:r>
            <a:endParaRPr lang="cs-CZ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Nabídka dalšího vzdělávání</a:t>
            </a:r>
            <a:br>
              <a:rPr lang="cs-CZ" dirty="0" smtClean="0">
                <a:solidFill>
                  <a:srgbClr val="00B050"/>
                </a:solidFill>
              </a:rPr>
            </a:b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357290" y="5072074"/>
            <a:ext cx="5143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  <a:hlinkClick r:id="rId2"/>
              </a:rPr>
              <a:t>http://krizovatka.skaut.cz/vzdelavaci-akce</a:t>
            </a:r>
            <a:endParaRPr lang="cs-CZ" dirty="0" smtClean="0">
              <a:solidFill>
                <a:srgbClr val="0070C0"/>
              </a:solidFill>
            </a:endParaRPr>
          </a:p>
          <a:p>
            <a:r>
              <a:rPr lang="cs-CZ" dirty="0" smtClean="0">
                <a:solidFill>
                  <a:srgbClr val="0070C0"/>
                </a:solidFill>
                <a:hlinkClick r:id="rId3"/>
              </a:rPr>
              <a:t>http://kurzy.skauting.</a:t>
            </a:r>
            <a:r>
              <a:rPr lang="cs-CZ" dirty="0" err="1" smtClean="0">
                <a:solidFill>
                  <a:srgbClr val="0070C0"/>
                </a:solidFill>
                <a:hlinkClick r:id="rId3"/>
              </a:rPr>
              <a:t>cz</a:t>
            </a:r>
            <a:r>
              <a:rPr lang="cs-CZ" dirty="0" smtClean="0">
                <a:solidFill>
                  <a:srgbClr val="0070C0"/>
                </a:solidFill>
                <a:hlinkClick r:id="rId3"/>
              </a:rPr>
              <a:t>/</a:t>
            </a:r>
            <a:endParaRPr lang="cs-CZ" dirty="0" smtClean="0">
              <a:solidFill>
                <a:srgbClr val="0070C0"/>
              </a:solidFill>
            </a:endParaRPr>
          </a:p>
          <a:p>
            <a:r>
              <a:rPr lang="cs-CZ" dirty="0" err="1" smtClean="0">
                <a:solidFill>
                  <a:srgbClr val="0070C0"/>
                </a:solidFill>
              </a:rPr>
              <a:t>skautIS</a:t>
            </a:r>
            <a:endParaRPr lang="cs-CZ" dirty="0" smtClean="0">
              <a:solidFill>
                <a:srgbClr val="0070C0"/>
              </a:solidFill>
            </a:endParaRP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ČLK </a:t>
            </a:r>
            <a:r>
              <a:rPr lang="cs-CZ" dirty="0" err="1" smtClean="0"/>
              <a:t>Corda</a:t>
            </a:r>
            <a:r>
              <a:rPr lang="cs-CZ" dirty="0" smtClean="0"/>
              <a:t>, Velká Morava, Jesenický, </a:t>
            </a:r>
          </a:p>
          <a:p>
            <a:pPr>
              <a:buNone/>
            </a:pPr>
            <a:r>
              <a:rPr lang="cs-CZ" dirty="0" smtClean="0"/>
              <a:t>Stříbrná řeka …</a:t>
            </a:r>
          </a:p>
          <a:p>
            <a:r>
              <a:rPr lang="cs-CZ" dirty="0" smtClean="0"/>
              <a:t>VLK Velká Morava, </a:t>
            </a:r>
            <a:r>
              <a:rPr lang="cs-CZ" dirty="0" err="1" smtClean="0"/>
              <a:t>Gemini</a:t>
            </a:r>
            <a:r>
              <a:rPr lang="cs-CZ" dirty="0" smtClean="0"/>
              <a:t>, Stříbrná řeka,</a:t>
            </a:r>
          </a:p>
          <a:p>
            <a:pPr>
              <a:buNone/>
            </a:pPr>
            <a:r>
              <a:rPr lang="cs-CZ" dirty="0" err="1" smtClean="0"/>
              <a:t>Ursus</a:t>
            </a:r>
            <a:r>
              <a:rPr lang="cs-CZ" dirty="0" smtClean="0"/>
              <a:t>, Lyra …</a:t>
            </a:r>
          </a:p>
          <a:p>
            <a:r>
              <a:rPr lang="cs-CZ" dirty="0" smtClean="0"/>
              <a:t>Jihočeská LŠ, ILŠ </a:t>
            </a:r>
            <a:r>
              <a:rPr lang="cs-CZ" dirty="0" err="1" smtClean="0"/>
              <a:t>Gemini</a:t>
            </a:r>
            <a:r>
              <a:rPr lang="cs-CZ" dirty="0" smtClean="0"/>
              <a:t>, ILŠ Stříbrná řeka, ILŠ Ejhle</a:t>
            </a:r>
          </a:p>
          <a:p>
            <a:r>
              <a:rPr lang="cs-CZ" dirty="0" smtClean="0"/>
              <a:t>4kurz ODV – skautský duchovní kurz</a:t>
            </a:r>
          </a:p>
          <a:p>
            <a:r>
              <a:rPr lang="cs-CZ" dirty="0" smtClean="0"/>
              <a:t>Splň si svůj sen – met.sem. k velkým akcím …</a:t>
            </a:r>
          </a:p>
          <a:p>
            <a:endParaRPr lang="cs-CZ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Nabídka – BŘEZOVÉ LÍSTKY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Využijte nabídku březových lístků jako formy poděkování, uznání a vyznamenání ve svých střediscích, oddílech …</a:t>
            </a:r>
          </a:p>
          <a:p>
            <a:endParaRPr lang="cs-CZ" dirty="0" smtClean="0"/>
          </a:p>
          <a:p>
            <a:r>
              <a:rPr lang="cs-CZ" dirty="0" smtClean="0"/>
              <a:t>Stačí kontaktovat Taťku na e-mailu</a:t>
            </a:r>
          </a:p>
          <a:p>
            <a:pPr>
              <a:buNone/>
            </a:pPr>
            <a:r>
              <a:rPr lang="cs-CZ" dirty="0" smtClean="0"/>
              <a:t> 	</a:t>
            </a:r>
            <a:r>
              <a:rPr lang="cs-CZ" dirty="0" err="1" smtClean="0">
                <a:hlinkClick r:id="rId2"/>
              </a:rPr>
              <a:t>martina.t.rybova</a:t>
            </a:r>
            <a:r>
              <a:rPr lang="cs-CZ" dirty="0" smtClean="0">
                <a:hlinkClick r:id="rId2"/>
              </a:rPr>
              <a:t>@</a:t>
            </a:r>
            <a:r>
              <a:rPr lang="cs-CZ" dirty="0" err="1" smtClean="0">
                <a:hlinkClick r:id="rId2"/>
              </a:rPr>
              <a:t>gmail.com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a domluvit podrobnosti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---------------------------------------------------------</a:t>
            </a:r>
          </a:p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ZZA 8h – oprávnění končí 2018 - 12x, 2019 - 24x 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Obrázek 3" descr="bl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3714752"/>
            <a:ext cx="1162050" cy="17526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BENEFITY V JUNÁKU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Skautská telefonní síť je soubor zvýhodněných firemních tarifů, které nabízí Junák aktuálně v síti T-mobile. Jak u hlasových, tak internetových tarifů je cena paušálu o 40%-65% nižší. Mezi sebou si skauti volají zcela zdarma. </a:t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STS nov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643314"/>
            <a:ext cx="4476750" cy="291465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00034" y="4500570"/>
            <a:ext cx="4711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Pozastaveno</a:t>
            </a:r>
            <a:endParaRPr lang="cs-CZ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Čekatelský kurz Réva 2017 – 10 </a:t>
            </a:r>
            <a:r>
              <a:rPr lang="cs-CZ" dirty="0" err="1" smtClean="0">
                <a:solidFill>
                  <a:srgbClr val="00B050"/>
                </a:solidFill>
              </a:rPr>
              <a:t>abs</a:t>
            </a:r>
            <a:r>
              <a:rPr lang="cs-CZ" dirty="0" smtClean="0">
                <a:solidFill>
                  <a:srgbClr val="00B050"/>
                </a:solidFill>
              </a:rPr>
              <a:t>.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8" name="Zástupný symbol pro obsah 7" descr="ck_reva_logo_bez_pozadi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643570" y="4929198"/>
            <a:ext cx="2340975" cy="1243767"/>
          </a:xfrm>
        </p:spPr>
      </p:pic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1000100" y="5072074"/>
          <a:ext cx="3160395" cy="1008380"/>
        </p:xfrm>
        <a:graphic>
          <a:graphicData uri="http://schemas.openxmlformats.org/drawingml/2006/table">
            <a:tbl>
              <a:tblPr/>
              <a:tblGrid>
                <a:gridCol w="1068070"/>
                <a:gridCol w="1368425"/>
                <a:gridCol w="723900"/>
              </a:tblGrid>
              <a:tr h="252095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-105410" algn="l"/>
                          <a:tab pos="254635" algn="l"/>
                          <a:tab pos="614045" algn="l"/>
                          <a:tab pos="974090" algn="l"/>
                          <a:tab pos="1333500" algn="l"/>
                          <a:tab pos="1692910" algn="l"/>
                          <a:tab pos="2052955" algn="l"/>
                          <a:tab pos="6015355" algn="l"/>
                        </a:tabLst>
                      </a:pPr>
                      <a:r>
                        <a:rPr lang="en-GB" sz="1000">
                          <a:latin typeface="Arial"/>
                          <a:ea typeface="Times New Roman"/>
                          <a:cs typeface="Times New Roman"/>
                        </a:rPr>
                        <a:t>11.3.2017</a:t>
                      </a:r>
                      <a:endParaRPr lang="cs-CZ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565" marR="75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-105410" algn="l"/>
                          <a:tab pos="254635" algn="l"/>
                          <a:tab pos="614045" algn="l"/>
                          <a:tab pos="974090" algn="l"/>
                          <a:tab pos="1333500" algn="l"/>
                          <a:tab pos="1692910" algn="l"/>
                          <a:tab pos="2052955" algn="l"/>
                          <a:tab pos="6015355" algn="l"/>
                        </a:tabLst>
                      </a:pPr>
                      <a:r>
                        <a:rPr lang="en-GB" sz="1000">
                          <a:latin typeface="Arial"/>
                          <a:ea typeface="Times New Roman"/>
                          <a:cs typeface="Times New Roman"/>
                        </a:rPr>
                        <a:t>Hodonín</a:t>
                      </a:r>
                      <a:endParaRPr lang="cs-CZ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565" marR="75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-105410" algn="l"/>
                          <a:tab pos="254635" algn="l"/>
                          <a:tab pos="614045" algn="l"/>
                          <a:tab pos="974090" algn="l"/>
                          <a:tab pos="1333500" algn="l"/>
                          <a:tab pos="1692910" algn="l"/>
                          <a:tab pos="2052955" algn="l"/>
                          <a:tab pos="6015355" algn="l"/>
                        </a:tabLst>
                      </a:pPr>
                      <a:r>
                        <a:rPr lang="en-GB" sz="1000"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cs-CZ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565" marR="75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-105410" algn="l"/>
                          <a:tab pos="254635" algn="l"/>
                          <a:tab pos="614045" algn="l"/>
                          <a:tab pos="974090" algn="l"/>
                          <a:tab pos="1333500" algn="l"/>
                          <a:tab pos="1692910" algn="l"/>
                          <a:tab pos="2052955" algn="l"/>
                          <a:tab pos="6015355" algn="l"/>
                        </a:tabLst>
                      </a:pPr>
                      <a:r>
                        <a:rPr lang="en-GB" sz="1000">
                          <a:latin typeface="Arial"/>
                          <a:ea typeface="Times New Roman"/>
                          <a:cs typeface="Times New Roman"/>
                        </a:rPr>
                        <a:t>9.4.2017</a:t>
                      </a:r>
                      <a:endParaRPr lang="cs-CZ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565" marR="75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-105410" algn="l"/>
                          <a:tab pos="254635" algn="l"/>
                          <a:tab pos="614045" algn="l"/>
                          <a:tab pos="974090" algn="l"/>
                          <a:tab pos="1333500" algn="l"/>
                          <a:tab pos="1692910" algn="l"/>
                          <a:tab pos="2052955" algn="l"/>
                          <a:tab pos="6015355" algn="l"/>
                        </a:tabLst>
                      </a:pPr>
                      <a:r>
                        <a:rPr lang="en-GB" sz="1000">
                          <a:latin typeface="Arial"/>
                          <a:ea typeface="Times New Roman"/>
                          <a:cs typeface="Times New Roman"/>
                        </a:rPr>
                        <a:t>Hodonín</a:t>
                      </a:r>
                      <a:endParaRPr lang="cs-CZ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565" marR="75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-105410" algn="l"/>
                          <a:tab pos="254635" algn="l"/>
                          <a:tab pos="614045" algn="l"/>
                          <a:tab pos="974090" algn="l"/>
                          <a:tab pos="1333500" algn="l"/>
                          <a:tab pos="1692910" algn="l"/>
                          <a:tab pos="2052955" algn="l"/>
                          <a:tab pos="6015355" algn="l"/>
                        </a:tabLst>
                      </a:pPr>
                      <a:r>
                        <a:rPr lang="en-GB" sz="1000"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cs-CZ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565" marR="75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-105410" algn="l"/>
                          <a:tab pos="254635" algn="l"/>
                          <a:tab pos="614045" algn="l"/>
                          <a:tab pos="974090" algn="l"/>
                          <a:tab pos="1333500" algn="l"/>
                          <a:tab pos="1692910" algn="l"/>
                          <a:tab pos="2052955" algn="l"/>
                          <a:tab pos="6015355" algn="l"/>
                        </a:tabLst>
                      </a:pPr>
                      <a:r>
                        <a:rPr lang="en-GB" sz="1000">
                          <a:latin typeface="Arial"/>
                          <a:ea typeface="Times New Roman"/>
                          <a:cs typeface="Times New Roman"/>
                        </a:rPr>
                        <a:t>6.5.2017</a:t>
                      </a:r>
                      <a:endParaRPr lang="cs-CZ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565" marR="75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-105410" algn="l"/>
                          <a:tab pos="254635" algn="l"/>
                          <a:tab pos="614045" algn="l"/>
                          <a:tab pos="974090" algn="l"/>
                          <a:tab pos="1333500" algn="l"/>
                          <a:tab pos="1692910" algn="l"/>
                          <a:tab pos="2052955" algn="l"/>
                          <a:tab pos="6015355" algn="l"/>
                        </a:tabLst>
                      </a:pPr>
                      <a:r>
                        <a:rPr lang="en-GB" sz="1000">
                          <a:latin typeface="Arial"/>
                          <a:ea typeface="Times New Roman"/>
                          <a:cs typeface="Times New Roman"/>
                        </a:rPr>
                        <a:t>Hodonín</a:t>
                      </a:r>
                      <a:endParaRPr lang="cs-CZ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565" marR="75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-105410" algn="l"/>
                          <a:tab pos="254635" algn="l"/>
                          <a:tab pos="614045" algn="l"/>
                          <a:tab pos="974090" algn="l"/>
                          <a:tab pos="1333500" algn="l"/>
                          <a:tab pos="1692910" algn="l"/>
                          <a:tab pos="2052955" algn="l"/>
                          <a:tab pos="6015355" algn="l"/>
                        </a:tabLst>
                      </a:pPr>
                      <a:r>
                        <a:rPr lang="en-GB" sz="1000"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cs-CZ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565" marR="75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-105410" algn="l"/>
                          <a:tab pos="254635" algn="l"/>
                          <a:tab pos="614045" algn="l"/>
                          <a:tab pos="974090" algn="l"/>
                          <a:tab pos="1333500" algn="l"/>
                          <a:tab pos="1692910" algn="l"/>
                          <a:tab pos="2052955" algn="l"/>
                          <a:tab pos="6015355" algn="l"/>
                        </a:tabLst>
                      </a:pPr>
                      <a:r>
                        <a:rPr lang="en-GB" sz="1000">
                          <a:latin typeface="Arial"/>
                          <a:ea typeface="Times New Roman"/>
                          <a:cs typeface="Times New Roman"/>
                        </a:rPr>
                        <a:t>27.5.2017</a:t>
                      </a:r>
                      <a:endParaRPr lang="cs-CZ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565" marR="75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-105410" algn="l"/>
                          <a:tab pos="254635" algn="l"/>
                          <a:tab pos="614045" algn="l"/>
                          <a:tab pos="974090" algn="l"/>
                          <a:tab pos="1333500" algn="l"/>
                          <a:tab pos="1692910" algn="l"/>
                          <a:tab pos="2052955" algn="l"/>
                          <a:tab pos="6015355" algn="l"/>
                        </a:tabLst>
                      </a:pPr>
                      <a:r>
                        <a:rPr lang="en-GB" sz="1000">
                          <a:latin typeface="Arial"/>
                          <a:ea typeface="Times New Roman"/>
                          <a:cs typeface="Times New Roman"/>
                        </a:rPr>
                        <a:t>Vracov</a:t>
                      </a:r>
                      <a:endParaRPr lang="cs-CZ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565" marR="75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-105410" algn="l"/>
                          <a:tab pos="254635" algn="l"/>
                          <a:tab pos="614045" algn="l"/>
                          <a:tab pos="974090" algn="l"/>
                          <a:tab pos="1333500" algn="l"/>
                          <a:tab pos="1692910" algn="l"/>
                          <a:tab pos="2052955" algn="l"/>
                          <a:tab pos="6015355" algn="l"/>
                        </a:tabLst>
                      </a:pPr>
                      <a:r>
                        <a:rPr lang="en-GB" sz="1000" dirty="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cs-CZ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5565" marR="75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Obrázek 9" descr="IMG_4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1643050"/>
            <a:ext cx="4286248" cy="2857499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Vůdcovský kurz </a:t>
            </a:r>
            <a:r>
              <a:rPr lang="cs-CZ" dirty="0" err="1" smtClean="0">
                <a:solidFill>
                  <a:srgbClr val="0070C0"/>
                </a:solidFill>
              </a:rPr>
              <a:t>Vavřinec</a:t>
            </a:r>
            <a:r>
              <a:rPr lang="cs-CZ" dirty="0" smtClean="0">
                <a:solidFill>
                  <a:srgbClr val="0070C0"/>
                </a:solidFill>
              </a:rPr>
              <a:t> 2018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5" name="Zástupný symbol pro obsah 4" descr="vk_vavrinec_logo_bez_pozadi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214942" y="4500570"/>
            <a:ext cx="3118110" cy="1819660"/>
          </a:xfrm>
        </p:spPr>
      </p:pic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071538" y="1857364"/>
          <a:ext cx="6096000" cy="730269"/>
        </p:xfrm>
        <a:graphic>
          <a:graphicData uri="http://schemas.openxmlformats.org/drawingml/2006/table">
            <a:tbl>
              <a:tblPr/>
              <a:tblGrid>
                <a:gridCol w="1031329"/>
                <a:gridCol w="2016671"/>
                <a:gridCol w="1031329"/>
                <a:gridCol w="2016671"/>
              </a:tblGrid>
              <a:tr h="243423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-105410" algn="l"/>
                          <a:tab pos="254635" algn="l"/>
                          <a:tab pos="614045" algn="l"/>
                          <a:tab pos="974090" algn="l"/>
                          <a:tab pos="1333500" algn="l"/>
                          <a:tab pos="1692910" algn="l"/>
                          <a:tab pos="2052955" algn="l"/>
                          <a:tab pos="6015355" algn="l"/>
                        </a:tabLst>
                      </a:pPr>
                      <a:r>
                        <a:rPr lang="en-GB" sz="1000" dirty="0">
                          <a:latin typeface="Arial"/>
                          <a:ea typeface="Times New Roman"/>
                          <a:cs typeface="Times New Roman"/>
                        </a:rPr>
                        <a:t>13. 1. 2018 </a:t>
                      </a:r>
                      <a:endParaRPr lang="cs-CZ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966" marR="7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-105410" algn="l"/>
                          <a:tab pos="254635" algn="l"/>
                          <a:tab pos="614045" algn="l"/>
                          <a:tab pos="974090" algn="l"/>
                          <a:tab pos="1333500" algn="l"/>
                          <a:tab pos="1692910" algn="l"/>
                          <a:tab pos="2052955" algn="l"/>
                          <a:tab pos="6015355" algn="l"/>
                        </a:tabLst>
                      </a:pPr>
                      <a:r>
                        <a:rPr lang="en-GB" sz="1000" dirty="0" err="1">
                          <a:latin typeface="Arial"/>
                          <a:ea typeface="Times New Roman"/>
                          <a:cs typeface="Times New Roman"/>
                        </a:rPr>
                        <a:t>Hodonín</a:t>
                      </a:r>
                      <a:endParaRPr lang="cs-CZ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966" marR="7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-105410" algn="l"/>
                          <a:tab pos="254635" algn="l"/>
                          <a:tab pos="614045" algn="l"/>
                          <a:tab pos="974090" algn="l"/>
                          <a:tab pos="1333500" algn="l"/>
                          <a:tab pos="1692910" algn="l"/>
                          <a:tab pos="2052955" algn="l"/>
                          <a:tab pos="6015355" algn="l"/>
                        </a:tabLst>
                      </a:pPr>
                      <a:r>
                        <a:rPr lang="en-GB" sz="1000">
                          <a:latin typeface="Arial"/>
                          <a:ea typeface="Times New Roman"/>
                          <a:cs typeface="Times New Roman"/>
                        </a:rPr>
                        <a:t>8. 4. 2018</a:t>
                      </a:r>
                      <a:endParaRPr lang="cs-CZ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966" marR="7296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-105410" algn="l"/>
                          <a:tab pos="254635" algn="l"/>
                          <a:tab pos="614045" algn="l"/>
                          <a:tab pos="974090" algn="l"/>
                          <a:tab pos="1333500" algn="l"/>
                          <a:tab pos="1692910" algn="l"/>
                          <a:tab pos="2052955" algn="l"/>
                          <a:tab pos="6015355" algn="l"/>
                        </a:tabLst>
                      </a:pPr>
                      <a:r>
                        <a:rPr lang="en-GB" sz="1000">
                          <a:latin typeface="Arial"/>
                          <a:ea typeface="Times New Roman"/>
                          <a:cs typeface="Times New Roman"/>
                        </a:rPr>
                        <a:t>Hodonín</a:t>
                      </a:r>
                      <a:endParaRPr lang="cs-CZ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966" marR="7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423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-105410" algn="l"/>
                          <a:tab pos="254635" algn="l"/>
                          <a:tab pos="614045" algn="l"/>
                          <a:tab pos="974090" algn="l"/>
                          <a:tab pos="1333500" algn="l"/>
                          <a:tab pos="1692910" algn="l"/>
                          <a:tab pos="2052955" algn="l"/>
                          <a:tab pos="6015355" algn="l"/>
                        </a:tabLst>
                      </a:pPr>
                      <a:r>
                        <a:rPr lang="cs-CZ" sz="1000" dirty="0" smtClean="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en-GB" sz="1000" dirty="0" smtClean="0">
                          <a:latin typeface="Arial"/>
                          <a:ea typeface="Times New Roman"/>
                          <a:cs typeface="Times New Roman"/>
                        </a:rPr>
                        <a:t>.-</a:t>
                      </a:r>
                      <a:r>
                        <a:rPr lang="cs-CZ" sz="1000" dirty="0" smtClean="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en-GB" sz="1000" dirty="0" smtClean="0">
                          <a:latin typeface="Arial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GB" sz="1000" dirty="0">
                          <a:latin typeface="Arial"/>
                          <a:ea typeface="Times New Roman"/>
                          <a:cs typeface="Times New Roman"/>
                        </a:rPr>
                        <a:t>2. 2018 </a:t>
                      </a:r>
                      <a:endParaRPr lang="cs-CZ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966" marR="7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-105410" algn="l"/>
                          <a:tab pos="254635" algn="l"/>
                          <a:tab pos="614045" algn="l"/>
                          <a:tab pos="974090" algn="l"/>
                          <a:tab pos="1333500" algn="l"/>
                          <a:tab pos="1692910" algn="l"/>
                          <a:tab pos="2052955" algn="l"/>
                          <a:tab pos="6015355" algn="l"/>
                        </a:tabLst>
                      </a:pPr>
                      <a:r>
                        <a:rPr lang="en-GB" sz="1000">
                          <a:latin typeface="Arial"/>
                          <a:ea typeface="Times New Roman"/>
                          <a:cs typeface="Times New Roman"/>
                        </a:rPr>
                        <a:t>Vracov</a:t>
                      </a:r>
                      <a:endParaRPr lang="cs-CZ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966" marR="7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-105410" algn="l"/>
                          <a:tab pos="254635" algn="l"/>
                          <a:tab pos="614045" algn="l"/>
                          <a:tab pos="974090" algn="l"/>
                          <a:tab pos="1333500" algn="l"/>
                          <a:tab pos="1692910" algn="l"/>
                          <a:tab pos="2052955" algn="l"/>
                          <a:tab pos="6015355" algn="l"/>
                        </a:tabLst>
                      </a:pPr>
                      <a:r>
                        <a:rPr lang="en-GB" sz="1000">
                          <a:latin typeface="Arial"/>
                          <a:ea typeface="Times New Roman"/>
                          <a:cs typeface="Times New Roman"/>
                        </a:rPr>
                        <a:t>25.-26.5.2018</a:t>
                      </a:r>
                      <a:endParaRPr lang="cs-CZ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966" marR="7296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-105410" algn="l"/>
                          <a:tab pos="254635" algn="l"/>
                          <a:tab pos="614045" algn="l"/>
                          <a:tab pos="974090" algn="l"/>
                          <a:tab pos="1333500" algn="l"/>
                          <a:tab pos="1692910" algn="l"/>
                          <a:tab pos="2052955" algn="l"/>
                          <a:tab pos="6015355" algn="l"/>
                        </a:tabLst>
                      </a:pPr>
                      <a:r>
                        <a:rPr lang="en-GB" sz="1000">
                          <a:latin typeface="Arial"/>
                          <a:ea typeface="Times New Roman"/>
                          <a:cs typeface="Times New Roman"/>
                        </a:rPr>
                        <a:t>Vracov</a:t>
                      </a:r>
                      <a:endParaRPr lang="cs-CZ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966" marR="7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423"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-105410" algn="l"/>
                          <a:tab pos="254635" algn="l"/>
                          <a:tab pos="614045" algn="l"/>
                          <a:tab pos="974090" algn="l"/>
                          <a:tab pos="1333500" algn="l"/>
                          <a:tab pos="1692910" algn="l"/>
                          <a:tab pos="2052955" algn="l"/>
                          <a:tab pos="6015355" algn="l"/>
                        </a:tabLst>
                      </a:pPr>
                      <a:r>
                        <a:rPr lang="cs-CZ" sz="1000" dirty="0" smtClean="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GB" sz="1000" dirty="0" smtClean="0">
                          <a:latin typeface="Arial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GB" sz="1000" dirty="0">
                          <a:latin typeface="Arial"/>
                          <a:ea typeface="Times New Roman"/>
                          <a:cs typeface="Times New Roman"/>
                        </a:rPr>
                        <a:t>3. 2018 </a:t>
                      </a:r>
                      <a:endParaRPr lang="cs-CZ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966" marR="7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-105410" algn="l"/>
                          <a:tab pos="254635" algn="l"/>
                          <a:tab pos="614045" algn="l"/>
                          <a:tab pos="974090" algn="l"/>
                          <a:tab pos="1333500" algn="l"/>
                          <a:tab pos="1692910" algn="l"/>
                          <a:tab pos="2052955" algn="l"/>
                          <a:tab pos="6015355" algn="l"/>
                        </a:tabLst>
                      </a:pPr>
                      <a:r>
                        <a:rPr lang="en-GB" sz="1000">
                          <a:latin typeface="Arial"/>
                          <a:ea typeface="Times New Roman"/>
                          <a:cs typeface="Times New Roman"/>
                        </a:rPr>
                        <a:t>Hodonín</a:t>
                      </a:r>
                      <a:endParaRPr lang="cs-CZ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966" marR="7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-105410" algn="l"/>
                          <a:tab pos="254635" algn="l"/>
                          <a:tab pos="614045" algn="l"/>
                          <a:tab pos="974090" algn="l"/>
                          <a:tab pos="1333500" algn="l"/>
                          <a:tab pos="1692910" algn="l"/>
                          <a:tab pos="2052955" algn="l"/>
                          <a:tab pos="6015355" algn="l"/>
                        </a:tabLst>
                      </a:pP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966" marR="72966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-105410" algn="l"/>
                          <a:tab pos="254635" algn="l"/>
                          <a:tab pos="614045" algn="l"/>
                          <a:tab pos="974090" algn="l"/>
                          <a:tab pos="1333500" algn="l"/>
                          <a:tab pos="1692910" algn="l"/>
                          <a:tab pos="2052955" algn="l"/>
                          <a:tab pos="6015355" algn="l"/>
                        </a:tabLst>
                      </a:pPr>
                      <a:endParaRPr lang="en-GB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2966" marR="72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62" name="AutoShape 2" descr="Výsledek obrázku pro vůdcovský odzn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0964" name="AutoShape 4" descr="Výsledek obrázku pro vůdcovský odzn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66" name="Picture 6" descr="Související obráz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286124"/>
            <a:ext cx="2143125" cy="2143125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4214810" y="3357562"/>
            <a:ext cx="24000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 </a:t>
            </a:r>
            <a:r>
              <a:rPr lang="cs-CZ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přihlášených</a:t>
            </a:r>
            <a:endParaRPr lang="cs-CZ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DĚKUJI ZA POZORNOST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cs-CZ" dirty="0" smtClean="0"/>
          </a:p>
          <a:p>
            <a:pPr algn="r"/>
            <a:r>
              <a:rPr lang="cs-CZ" dirty="0" smtClean="0"/>
              <a:t>Mýval</a:t>
            </a:r>
            <a:endParaRPr lang="cs-CZ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1114" y="5000636"/>
            <a:ext cx="1149843" cy="16411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2714612" y="1000108"/>
            <a:ext cx="4214842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Děkuji za spolupráci </a:t>
            </a:r>
          </a:p>
          <a:p>
            <a:pPr algn="ctr"/>
            <a:r>
              <a:rPr lang="cs-CZ" sz="2800" dirty="0" smtClean="0"/>
              <a:t>a přeji krásný Advent</a:t>
            </a:r>
            <a:endParaRPr lang="cs-CZ" sz="2800" dirty="0"/>
          </a:p>
        </p:txBody>
      </p:sp>
      <p:pic>
        <p:nvPicPr>
          <p:cNvPr id="9" name="Obrázek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357562"/>
            <a:ext cx="210111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BENEFITY V JUNÁKU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Junák nabízí svým členům a jejich okolí přístup k levnějším dodávkám elektřiny a zemního plynu. </a:t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</p:txBody>
      </p:sp>
      <p:pic>
        <p:nvPicPr>
          <p:cNvPr id="33794" name="Picture 2" descr="Skautská energ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496"/>
            <a:ext cx="4476750" cy="291465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BENEFITY V JUNÁKU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/>
              <a:t>Obecný přínos karty</a:t>
            </a:r>
          </a:p>
          <a:p>
            <a:r>
              <a:rPr lang="pl-PL" b="1" dirty="0" smtClean="0"/>
              <a:t>Slevy a výhody pro držitele karty do 30 let</a:t>
            </a:r>
          </a:p>
          <a:p>
            <a:r>
              <a:rPr lang="cs-CZ" dirty="0" smtClean="0"/>
              <a:t>EYCA karta</a:t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</p:txBody>
      </p:sp>
      <p:pic>
        <p:nvPicPr>
          <p:cNvPr id="35842" name="Picture 2" descr="Kar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143248"/>
            <a:ext cx="4467225" cy="273367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BENEFITY V JUNÁKU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Nabízíme </a:t>
            </a:r>
            <a:r>
              <a:rPr lang="cs-CZ" b="1" dirty="0" smtClean="0"/>
              <a:t>organizačním jednotkám</a:t>
            </a:r>
            <a:r>
              <a:rPr lang="cs-CZ" dirty="0" smtClean="0"/>
              <a:t> a také </a:t>
            </a:r>
            <a:r>
              <a:rPr lang="cs-CZ" b="1" dirty="0" smtClean="0"/>
              <a:t>skautským dobrovolníkům</a:t>
            </a:r>
            <a:r>
              <a:rPr lang="cs-CZ" dirty="0" smtClean="0"/>
              <a:t> (</a:t>
            </a:r>
            <a:r>
              <a:rPr lang="cs-CZ" dirty="0" err="1" smtClean="0"/>
              <a:t>činovníkům</a:t>
            </a:r>
            <a:r>
              <a:rPr lang="cs-CZ" dirty="0" smtClean="0"/>
              <a:t> i dalším osobám pomáhajícím při činnosti) získat počítačový software za zlomkové ceny prostřednictvím programu </a:t>
            </a:r>
            <a:r>
              <a:rPr lang="cs-CZ" dirty="0" err="1" smtClean="0"/>
              <a:t>Techsoup</a:t>
            </a:r>
            <a:endParaRPr lang="pl-PL" b="1" dirty="0" smtClean="0"/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</p:txBody>
      </p:sp>
      <p:pic>
        <p:nvPicPr>
          <p:cNvPr id="36866" name="Picture 2" descr="https://krizovatka.skaut.cz/images/photos/1456/428/3ce98c09a35b7c0c4bf508668aa3fe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500570"/>
            <a:ext cx="2952750" cy="71437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BENEFITY V JUNÁKU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2900" b="1" dirty="0" smtClean="0">
                <a:solidFill>
                  <a:srgbClr val="FF0000"/>
                </a:solidFill>
              </a:rPr>
              <a:t>SERVERY</a:t>
            </a:r>
          </a:p>
          <a:p>
            <a:pPr>
              <a:buNone/>
            </a:pPr>
            <a:r>
              <a:rPr lang="cs-CZ" sz="2900" b="1" dirty="0" err="1" smtClean="0"/>
              <a:t>Webhosting</a:t>
            </a:r>
            <a:r>
              <a:rPr lang="cs-CZ" sz="2900" b="1" dirty="0" smtClean="0"/>
              <a:t> na doméně skauting.</a:t>
            </a:r>
            <a:r>
              <a:rPr lang="cs-CZ" sz="2900" b="1" dirty="0" err="1" smtClean="0"/>
              <a:t>cz</a:t>
            </a:r>
            <a:endParaRPr lang="cs-CZ" sz="2900" b="1" dirty="0" smtClean="0"/>
          </a:p>
          <a:p>
            <a:r>
              <a:rPr lang="cs-CZ" sz="2900" dirty="0" smtClean="0"/>
              <a:t>zdarma poskytujeme prostor na serveru skauting.</a:t>
            </a:r>
            <a:r>
              <a:rPr lang="cs-CZ" sz="2900" dirty="0" err="1" smtClean="0"/>
              <a:t>cz</a:t>
            </a:r>
            <a:r>
              <a:rPr lang="cs-CZ" sz="2900" dirty="0" smtClean="0"/>
              <a:t> při přijetí a dodržení základních pravidel</a:t>
            </a:r>
          </a:p>
          <a:p>
            <a:r>
              <a:rPr lang="cs-CZ" sz="2900" dirty="0" smtClean="0"/>
              <a:t>prostor je v základu nastaven na 500MB, po žádosti přes podporu bude navýšen na 5GB a v odůvodněných případech lze domluvit individuální limit</a:t>
            </a:r>
          </a:p>
          <a:p>
            <a:r>
              <a:rPr lang="cs-CZ" sz="2900" dirty="0" smtClean="0"/>
              <a:t>vaše požadavky na zřízení či odpovědi na dotazy budou vyřizovány nejpozději do 7 pracovních dní</a:t>
            </a:r>
          </a:p>
          <a:p>
            <a:endParaRPr lang="cs-CZ" sz="2900" b="1" dirty="0" smtClean="0"/>
          </a:p>
          <a:p>
            <a:pPr>
              <a:buNone/>
            </a:pPr>
            <a:r>
              <a:rPr lang="cs-CZ" sz="2900" b="1" dirty="0" smtClean="0"/>
              <a:t>FTP</a:t>
            </a:r>
          </a:p>
          <a:p>
            <a:r>
              <a:rPr lang="cs-CZ" sz="2900" dirty="0" smtClean="0"/>
              <a:t>Vyměňujete si ve vašem kmenu spoustu dat? Potřebujete </a:t>
            </a:r>
            <a:r>
              <a:rPr lang="cs-CZ" sz="2900" dirty="0" err="1" smtClean="0"/>
              <a:t>nasdílet</a:t>
            </a:r>
            <a:r>
              <a:rPr lang="cs-CZ" sz="2900" dirty="0" smtClean="0"/>
              <a:t> CD či DVD z vaší akce? Chcete zaslat rodičům fotky? Zaregistrujte si své FTP.</a:t>
            </a:r>
          </a:p>
          <a:p>
            <a:endParaRPr lang="cs-CZ" sz="2900" b="1" dirty="0" smtClean="0"/>
          </a:p>
          <a:p>
            <a:pPr>
              <a:buNone/>
            </a:pPr>
            <a:r>
              <a:rPr lang="cs-CZ" sz="2900" b="1" dirty="0" smtClean="0"/>
              <a:t>Zřizování konferencí něco@list.skau­ting.</a:t>
            </a:r>
            <a:r>
              <a:rPr lang="cs-CZ" sz="2900" b="1" dirty="0" err="1" smtClean="0"/>
              <a:t>cz</a:t>
            </a:r>
            <a:endParaRPr lang="cs-CZ" sz="2900" b="1" dirty="0" smtClean="0"/>
          </a:p>
          <a:p>
            <a:r>
              <a:rPr lang="cs-CZ" sz="2900" dirty="0" smtClean="0"/>
              <a:t>Konference a e-maily na doméně skaut.</a:t>
            </a:r>
            <a:r>
              <a:rPr lang="cs-CZ" sz="2900" dirty="0" err="1" smtClean="0"/>
              <a:t>cz</a:t>
            </a:r>
            <a:r>
              <a:rPr lang="cs-CZ" sz="2900" dirty="0" smtClean="0"/>
              <a:t> či vlastních doménách je možné prostřednictví </a:t>
            </a:r>
            <a:r>
              <a:rPr lang="cs-CZ" sz="2900" dirty="0" smtClean="0">
                <a:hlinkClick r:id="rId2"/>
              </a:rPr>
              <a:t>projektu </a:t>
            </a:r>
            <a:r>
              <a:rPr lang="cs-CZ" sz="2900" dirty="0" err="1" smtClean="0">
                <a:hlinkClick r:id="rId2"/>
              </a:rPr>
              <a:t>Google</a:t>
            </a:r>
            <a:r>
              <a:rPr lang="cs-CZ" sz="2900" dirty="0" smtClean="0">
                <a:hlinkClick r:id="rId2"/>
              </a:rPr>
              <a:t> </a:t>
            </a:r>
            <a:r>
              <a:rPr lang="cs-CZ" sz="2900" dirty="0" err="1" smtClean="0">
                <a:hlinkClick r:id="rId2"/>
              </a:rPr>
              <a:t>Apps</a:t>
            </a:r>
            <a:r>
              <a:rPr lang="cs-CZ" sz="2900" dirty="0" smtClean="0">
                <a:hlinkClick r:id="rId2"/>
              </a:rPr>
              <a:t> v Junáku</a:t>
            </a:r>
            <a:r>
              <a:rPr lang="cs-CZ" sz="2900" dirty="0" smtClean="0"/>
              <a:t>.</a:t>
            </a:r>
          </a:p>
          <a:p>
            <a:endParaRPr lang="cs-CZ" sz="2900" b="1" dirty="0" smtClean="0"/>
          </a:p>
          <a:p>
            <a:pPr>
              <a:buNone/>
            </a:pPr>
            <a:r>
              <a:rPr lang="cs-CZ" sz="2900" b="1" dirty="0" err="1" smtClean="0"/>
              <a:t>Hosting</a:t>
            </a:r>
            <a:r>
              <a:rPr lang="cs-CZ" sz="2900" b="1" dirty="0" smtClean="0"/>
              <a:t> s vlastní doménou</a:t>
            </a:r>
          </a:p>
          <a:p>
            <a:r>
              <a:rPr lang="cs-CZ" sz="2900" dirty="0" smtClean="0"/>
              <a:t>Zaregistrujte si svoji vlastní doménu např. v podobě </a:t>
            </a:r>
            <a:r>
              <a:rPr lang="cs-CZ" sz="2900" dirty="0" smtClean="0">
                <a:hlinkClick r:id="rId3"/>
              </a:rPr>
              <a:t>www.</a:t>
            </a:r>
            <a:r>
              <a:rPr lang="cs-CZ" sz="2900" dirty="0" err="1" smtClean="0">
                <a:hlinkClick r:id="rId3"/>
              </a:rPr>
              <a:t>rovering.cz</a:t>
            </a:r>
            <a:r>
              <a:rPr lang="cs-CZ" sz="2900" dirty="0" smtClean="0"/>
              <a:t> či .</a:t>
            </a:r>
            <a:r>
              <a:rPr lang="cs-CZ" sz="2900" dirty="0" err="1" smtClean="0"/>
              <a:t>com</a:t>
            </a:r>
            <a:r>
              <a:rPr lang="cs-CZ" sz="2900" dirty="0" smtClean="0"/>
              <a:t> a hostujte její obsah na serveru lebeda.</a:t>
            </a:r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BENEFITY V JUNÁKU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/>
              <a:t>E-MAIL A GOOGLE APPS</a:t>
            </a:r>
          </a:p>
          <a:p>
            <a:r>
              <a:rPr lang="cs-CZ" b="1" dirty="0" smtClean="0"/>
              <a:t>E-mail</a:t>
            </a:r>
            <a:r>
              <a:rPr lang="cs-CZ" dirty="0" smtClean="0"/>
              <a:t> (</a:t>
            </a:r>
            <a:r>
              <a:rPr lang="cs-CZ" dirty="0" err="1" smtClean="0"/>
              <a:t>Gmail</a:t>
            </a:r>
            <a:r>
              <a:rPr lang="cs-CZ" dirty="0" smtClean="0"/>
              <a:t> i </a:t>
            </a:r>
            <a:r>
              <a:rPr lang="cs-CZ" dirty="0" err="1" smtClean="0"/>
              <a:t>Inbox</a:t>
            </a:r>
            <a:r>
              <a:rPr lang="cs-CZ" dirty="0" smtClean="0"/>
              <a:t>; s aktuální </a:t>
            </a:r>
            <a:r>
              <a:rPr lang="cs-CZ" dirty="0" smtClean="0">
                <a:solidFill>
                  <a:srgbClr val="FF0000"/>
                </a:solidFill>
              </a:rPr>
              <a:t>kapacitou bez omezení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Disk a dokumenty </a:t>
            </a:r>
            <a:r>
              <a:rPr lang="cs-CZ" dirty="0" smtClean="0"/>
              <a:t>(</a:t>
            </a:r>
            <a:r>
              <a:rPr lang="cs-CZ" dirty="0" err="1" smtClean="0"/>
              <a:t>Google</a:t>
            </a:r>
            <a:r>
              <a:rPr lang="cs-CZ" dirty="0" smtClean="0"/>
              <a:t> Drive; on-line úložiště souborů s aktuální kapacitou bez omezení + editor dokumentů </a:t>
            </a:r>
            <a:r>
              <a:rPr lang="cs-CZ" dirty="0" err="1" smtClean="0"/>
              <a:t>Google</a:t>
            </a:r>
            <a:r>
              <a:rPr lang="cs-CZ" dirty="0" smtClean="0"/>
              <a:t> </a:t>
            </a:r>
            <a:r>
              <a:rPr lang="cs-CZ" dirty="0" err="1" smtClean="0"/>
              <a:t>Docs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Skupiny </a:t>
            </a:r>
            <a:r>
              <a:rPr lang="cs-CZ" dirty="0" smtClean="0"/>
              <a:t>(</a:t>
            </a:r>
            <a:r>
              <a:rPr lang="cs-CZ" dirty="0" err="1" smtClean="0"/>
              <a:t>Google</a:t>
            </a:r>
            <a:r>
              <a:rPr lang="cs-CZ" dirty="0" smtClean="0"/>
              <a:t> </a:t>
            </a:r>
            <a:r>
              <a:rPr lang="cs-CZ" dirty="0" err="1" smtClean="0"/>
              <a:t>Groups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Business; </a:t>
            </a:r>
            <a:r>
              <a:rPr lang="cs-CZ" dirty="0" err="1" smtClean="0"/>
              <a:t>rozesílací</a:t>
            </a:r>
            <a:r>
              <a:rPr lang="cs-CZ" dirty="0" smtClean="0"/>
              <a:t> seznamy, konference a webové diskuze)</a:t>
            </a:r>
          </a:p>
          <a:p>
            <a:r>
              <a:rPr lang="cs-CZ" b="1" dirty="0" smtClean="0"/>
              <a:t>Weby</a:t>
            </a:r>
            <a:r>
              <a:rPr lang="cs-CZ" dirty="0" smtClean="0"/>
              <a:t> (</a:t>
            </a:r>
            <a:r>
              <a:rPr lang="cs-CZ" dirty="0" err="1" smtClean="0"/>
              <a:t>Google</a:t>
            </a:r>
            <a:r>
              <a:rPr lang="cs-CZ" dirty="0" smtClean="0"/>
              <a:t> </a:t>
            </a:r>
            <a:r>
              <a:rPr lang="cs-CZ" dirty="0" err="1" smtClean="0"/>
              <a:t>Sites</a:t>
            </a:r>
            <a:r>
              <a:rPr lang="cs-CZ" dirty="0" smtClean="0"/>
              <a:t>; nástroj pro snadnou tvorbu webových stránek)</a:t>
            </a:r>
          </a:p>
          <a:p>
            <a:r>
              <a:rPr lang="cs-CZ" b="1" dirty="0" smtClean="0"/>
              <a:t>Kalendář</a:t>
            </a:r>
            <a:r>
              <a:rPr lang="cs-CZ" dirty="0" smtClean="0"/>
              <a:t> (</a:t>
            </a:r>
            <a:r>
              <a:rPr lang="cs-CZ" dirty="0" err="1" smtClean="0"/>
              <a:t>Google</a:t>
            </a:r>
            <a:r>
              <a:rPr lang="cs-CZ" dirty="0" smtClean="0"/>
              <a:t> </a:t>
            </a:r>
            <a:r>
              <a:rPr lang="cs-CZ" dirty="0" err="1" smtClean="0"/>
              <a:t>Calendar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BENEFITY V JUNÁKU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37890" name="Picture 2" descr="https://casopisy.skaut.cz/data/thumbs/862-1-58ae92.2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1362075" cy="1905000"/>
          </a:xfrm>
          <a:prstGeom prst="rect">
            <a:avLst/>
          </a:prstGeom>
          <a:noFill/>
        </p:spPr>
      </p:pic>
      <p:pic>
        <p:nvPicPr>
          <p:cNvPr id="37892" name="Picture 4" descr="https://casopisy.skaut.cz/data/thumbs/863-1-946f01.2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857628"/>
            <a:ext cx="1390650" cy="1905000"/>
          </a:xfrm>
          <a:prstGeom prst="rect">
            <a:avLst/>
          </a:prstGeom>
          <a:noFill/>
        </p:spPr>
      </p:pic>
      <p:pic>
        <p:nvPicPr>
          <p:cNvPr id="37894" name="Picture 6" descr="https://casopisy.skaut.cz/data/thumbs/861-1-5ea6e9.2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500174"/>
            <a:ext cx="1438275" cy="1905000"/>
          </a:xfrm>
          <a:prstGeom prst="rect">
            <a:avLst/>
          </a:prstGeom>
          <a:noFill/>
        </p:spPr>
      </p:pic>
      <p:pic>
        <p:nvPicPr>
          <p:cNvPr id="37896" name="Picture 8" descr="https://casopisy.skaut.cz/data/thumbs/857-1-5c6c96.20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857628"/>
            <a:ext cx="1390650" cy="1905000"/>
          </a:xfrm>
          <a:prstGeom prst="rect">
            <a:avLst/>
          </a:prstGeom>
          <a:noFill/>
        </p:spPr>
      </p:pic>
      <p:pic>
        <p:nvPicPr>
          <p:cNvPr id="37898" name="Picture 10" descr="https://casopisy.skaut.cz/data/thumbs/860-1-62eb75.20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500174"/>
            <a:ext cx="1466850" cy="1905000"/>
          </a:xfrm>
          <a:prstGeom prst="rect">
            <a:avLst/>
          </a:prstGeom>
          <a:noFill/>
        </p:spPr>
      </p:pic>
      <p:pic>
        <p:nvPicPr>
          <p:cNvPr id="37900" name="Picture 12" descr="https://casopisy.skaut.cz/data/thumbs/864-1-d1502e.20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1500174"/>
            <a:ext cx="1343025" cy="1905000"/>
          </a:xfrm>
          <a:prstGeom prst="rect">
            <a:avLst/>
          </a:prstGeom>
          <a:noFill/>
        </p:spPr>
      </p:pic>
      <p:pic>
        <p:nvPicPr>
          <p:cNvPr id="37902" name="Picture 14" descr="https://casopisy.skaut.cz/data/thumbs/841-1-a29786.200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3857628"/>
            <a:ext cx="1390650" cy="1905000"/>
          </a:xfrm>
          <a:prstGeom prst="rect">
            <a:avLst/>
          </a:prstGeom>
          <a:noFill/>
        </p:spPr>
      </p:pic>
      <p:pic>
        <p:nvPicPr>
          <p:cNvPr id="37904" name="Picture 16" descr="https://casopisy.skaut.cz/data/thumbs/856-1-dbf3ca.200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88" y="3857628"/>
            <a:ext cx="1343025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BENEFITY V JUNÁKU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Uvítací balíčky</a:t>
            </a:r>
            <a:endParaRPr lang="cs-CZ" dirty="0" smtClean="0"/>
          </a:p>
          <a:p>
            <a:r>
              <a:rPr lang="cs-CZ" b="1" dirty="0" smtClean="0"/>
              <a:t>Hodnocení kvality</a:t>
            </a:r>
          </a:p>
          <a:p>
            <a:r>
              <a:rPr lang="cs-CZ" b="1" dirty="0" smtClean="0"/>
              <a:t>Vzdělávání, databáze, vzdělávání na klíč</a:t>
            </a:r>
          </a:p>
          <a:p>
            <a:r>
              <a:rPr lang="cs-CZ" b="1" dirty="0" smtClean="0"/>
              <a:t>Metodika</a:t>
            </a:r>
          </a:p>
          <a:p>
            <a:r>
              <a:rPr lang="cs-CZ" b="1" dirty="0" smtClean="0"/>
              <a:t>Účetnictví, Revize, Nemovitosti</a:t>
            </a:r>
          </a:p>
          <a:p>
            <a:r>
              <a:rPr lang="cs-CZ" b="1" dirty="0" smtClean="0"/>
              <a:t>Pojištění (úraz, škoda, majetek, cestovní)</a:t>
            </a:r>
          </a:p>
          <a:p>
            <a:r>
              <a:rPr lang="cs-CZ" b="1" dirty="0" smtClean="0"/>
              <a:t>Propagační materiály, Nový skautský vizuální styl</a:t>
            </a:r>
          </a:p>
          <a:p>
            <a:r>
              <a:rPr lang="cs-CZ" b="1" dirty="0" smtClean="0"/>
              <a:t>Mezinárodní skauting</a:t>
            </a:r>
          </a:p>
          <a:p>
            <a:r>
              <a:rPr lang="cs-CZ" b="1" dirty="0" smtClean="0"/>
              <a:t>Krizová komunikace</a:t>
            </a:r>
          </a:p>
          <a:p>
            <a:r>
              <a:rPr lang="cs-CZ" b="1" dirty="0" smtClean="0"/>
              <a:t>Skautské obchody …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1025</TotalTime>
  <Words>685</Words>
  <PresentationFormat>Předvádění na obrazovce (4:3)</PresentationFormat>
  <Paragraphs>243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Arkýř</vt:lpstr>
      <vt:lpstr>Vzdělávání a Benefity Výjezdní zasedání ORJ 2017 </vt:lpstr>
      <vt:lpstr>BENEFITY V JUNÁKU</vt:lpstr>
      <vt:lpstr>BENEFITY V JUNÁKU</vt:lpstr>
      <vt:lpstr>BENEFITY V JUNÁKU</vt:lpstr>
      <vt:lpstr>BENEFITY V JUNÁKU</vt:lpstr>
      <vt:lpstr>BENEFITY V JUNÁKU</vt:lpstr>
      <vt:lpstr>BENEFITY V JUNÁKU</vt:lpstr>
      <vt:lpstr>BENEFITY V JUNÁKU</vt:lpstr>
      <vt:lpstr>BENEFITY V JUNÁKU</vt:lpstr>
      <vt:lpstr>2017 – co se povedlo STŘEDISKŮM:</vt:lpstr>
      <vt:lpstr>2017 – co se povedlo STŘEDISKŮM:</vt:lpstr>
      <vt:lpstr>2017 – co se povedlo OKRESU:</vt:lpstr>
      <vt:lpstr>Vzdělávání – okres jako pořadatel</vt:lpstr>
      <vt:lpstr>Vzdělávání ve střediscích - 2017</vt:lpstr>
      <vt:lpstr>Lesní kurzy Velká Morava 2017 </vt:lpstr>
      <vt:lpstr>Snímek 16</vt:lpstr>
      <vt:lpstr>2 Změny ŘVČČJ</vt:lpstr>
      <vt:lpstr>Nabídka dalšího vzdělávání </vt:lpstr>
      <vt:lpstr>Nabídka – BŘEZOVÉ LÍSTKY</vt:lpstr>
      <vt:lpstr>Čekatelský kurz Réva 2017 – 10 abs.</vt:lpstr>
      <vt:lpstr>Vůdcovský kurz Vavřinec 2018</vt:lpstr>
      <vt:lpstr>    DĚKUJI ZA POZORNOST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Informace z okresu 2011 Výjezdní zasedání okresu  </dc:title>
  <cp:lastModifiedBy>kr</cp:lastModifiedBy>
  <cp:revision>151</cp:revision>
  <dcterms:modified xsi:type="dcterms:W3CDTF">2017-11-22T19:36:07Z</dcterms:modified>
</cp:coreProperties>
</file>